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51"/>
  </p:notesMasterIdLst>
  <p:handoutMasterIdLst>
    <p:handoutMasterId r:id="rId52"/>
  </p:handoutMasterIdLst>
  <p:sldIdLst>
    <p:sldId id="362" r:id="rId2"/>
    <p:sldId id="540" r:id="rId3"/>
    <p:sldId id="597" r:id="rId4"/>
    <p:sldId id="596" r:id="rId5"/>
    <p:sldId id="541" r:id="rId6"/>
    <p:sldId id="542" r:id="rId7"/>
    <p:sldId id="543" r:id="rId8"/>
    <p:sldId id="598" r:id="rId9"/>
    <p:sldId id="532" r:id="rId10"/>
    <p:sldId id="534" r:id="rId11"/>
    <p:sldId id="454" r:id="rId12"/>
    <p:sldId id="457" r:id="rId13"/>
    <p:sldId id="451" r:id="rId14"/>
    <p:sldId id="498" r:id="rId15"/>
    <p:sldId id="544" r:id="rId16"/>
    <p:sldId id="592" r:id="rId17"/>
    <p:sldId id="593" r:id="rId18"/>
    <p:sldId id="550" r:id="rId19"/>
    <p:sldId id="584" r:id="rId20"/>
    <p:sldId id="585" r:id="rId21"/>
    <p:sldId id="547" r:id="rId22"/>
    <p:sldId id="554" r:id="rId23"/>
    <p:sldId id="581" r:id="rId24"/>
    <p:sldId id="553" r:id="rId25"/>
    <p:sldId id="559" r:id="rId26"/>
    <p:sldId id="578" r:id="rId27"/>
    <p:sldId id="562" r:id="rId28"/>
    <p:sldId id="594" r:id="rId29"/>
    <p:sldId id="539" r:id="rId30"/>
    <p:sldId id="516" r:id="rId31"/>
    <p:sldId id="517" r:id="rId32"/>
    <p:sldId id="526" r:id="rId33"/>
    <p:sldId id="527" r:id="rId34"/>
    <p:sldId id="599" r:id="rId35"/>
    <p:sldId id="573" r:id="rId36"/>
    <p:sldId id="570" r:id="rId37"/>
    <p:sldId id="530" r:id="rId38"/>
    <p:sldId id="582" r:id="rId39"/>
    <p:sldId id="600" r:id="rId40"/>
    <p:sldId id="602" r:id="rId41"/>
    <p:sldId id="568" r:id="rId42"/>
    <p:sldId id="587" r:id="rId43"/>
    <p:sldId id="588" r:id="rId44"/>
    <p:sldId id="591" r:id="rId45"/>
    <p:sldId id="601" r:id="rId46"/>
    <p:sldId id="499" r:id="rId47"/>
    <p:sldId id="603" r:id="rId48"/>
    <p:sldId id="604" r:id="rId49"/>
    <p:sldId id="605" r:id="rId50"/>
  </p:sldIdLst>
  <p:sldSz cx="9144000" cy="6858000" type="screen4x3"/>
  <p:notesSz cx="7099300" cy="10234613"/>
  <p:defaultTextStyle>
    <a:defPPr>
      <a:defRPr lang="en-GB"/>
    </a:defPPr>
    <a:lvl1pPr algn="ctr" rtl="0" fontAlgn="base">
      <a:spcBef>
        <a:spcPct val="0"/>
      </a:spcBef>
      <a:spcAft>
        <a:spcPct val="0"/>
      </a:spcAft>
      <a:defRPr sz="2000" i="1" kern="1200">
        <a:solidFill>
          <a:srgbClr val="CCCCFF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000" i="1" kern="1200">
        <a:solidFill>
          <a:srgbClr val="CCCCFF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000" i="1" kern="1200">
        <a:solidFill>
          <a:srgbClr val="CCCCFF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000" i="1" kern="1200">
        <a:solidFill>
          <a:srgbClr val="CCCCFF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000" i="1" kern="1200">
        <a:solidFill>
          <a:srgbClr val="CCCCFF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i="1" kern="1200">
        <a:solidFill>
          <a:srgbClr val="CCCCFF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i="1" kern="1200">
        <a:solidFill>
          <a:srgbClr val="CCCCFF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i="1" kern="1200">
        <a:solidFill>
          <a:srgbClr val="CCCCFF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i="1" kern="1200">
        <a:solidFill>
          <a:srgbClr val="CCCCFF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F9900"/>
    <a:srgbClr val="FFFFFF"/>
    <a:srgbClr val="00FFFF"/>
    <a:srgbClr val="00FF00"/>
    <a:srgbClr val="336699"/>
    <a:srgbClr val="9999FF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7" autoAdjust="0"/>
    <p:restoredTop sz="89784" autoAdjust="0"/>
  </p:normalViewPr>
  <p:slideViewPr>
    <p:cSldViewPr>
      <p:cViewPr varScale="1">
        <p:scale>
          <a:sx n="103" d="100"/>
          <a:sy n="103" d="100"/>
        </p:scale>
        <p:origin x="102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l" defTabSz="990600">
              <a:defRPr sz="13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45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l" defTabSz="990600">
              <a:defRPr sz="13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45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6C8990F5-9948-4760-A635-73935B75CFA8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7660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jpe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l" defTabSz="990600">
              <a:defRPr sz="13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37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0925"/>
            <a:ext cx="5207000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37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l" defTabSz="990600">
              <a:defRPr sz="13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37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7ACBFFDF-1C72-40A1-8AF7-5FB6F1B595D2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5874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CBFFDF-1C72-40A1-8AF7-5FB6F1B595D2}" type="slidenum">
              <a:rPr lang="en-GB" smtClean="0"/>
              <a:pPr>
                <a:defRPr/>
              </a:pPr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0019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CBFFDF-1C72-40A1-8AF7-5FB6F1B595D2}" type="slidenum">
              <a:rPr lang="en-GB" smtClean="0"/>
              <a:pPr>
                <a:defRPr/>
              </a:pPr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0019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CBFFDF-1C72-40A1-8AF7-5FB6F1B595D2}" type="slidenum">
              <a:rPr lang="en-GB" smtClean="0"/>
              <a:pPr>
                <a:defRPr/>
              </a:pPr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0019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CBFFDF-1C72-40A1-8AF7-5FB6F1B595D2}" type="slidenum">
              <a:rPr lang="en-GB" smtClean="0"/>
              <a:pPr>
                <a:defRPr/>
              </a:pPr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1198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CBFFDF-1C72-40A1-8AF7-5FB6F1B595D2}" type="slidenum">
              <a:rPr lang="en-GB" smtClean="0"/>
              <a:pPr>
                <a:defRPr/>
              </a:pPr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1198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ACBFFDF-1C72-40A1-8AF7-5FB6F1B595D2}" type="slidenum">
              <a:rPr lang="en-GB" smtClean="0"/>
              <a:pPr>
                <a:defRPr/>
              </a:pPr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122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00200" y="1524000"/>
            <a:ext cx="6096000" cy="1879600"/>
          </a:xfr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lnSpc>
                <a:spcPct val="95000"/>
              </a:lnSpc>
              <a:defRPr sz="5400"/>
            </a:lvl1pPr>
          </a:lstStyle>
          <a:p>
            <a:pPr lvl="0"/>
            <a:r>
              <a:rPr lang="en-GB" noProof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82750" y="4076700"/>
            <a:ext cx="5861050" cy="1257300"/>
          </a:xfr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GB" noProof="0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smtClean="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BA62000-1EC1-4C64-8523-407BF72A28F3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74007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515E01-E753-4B36-A629-F00B2ED25806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0778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15100" y="533400"/>
            <a:ext cx="1943100" cy="55626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85800" y="533400"/>
            <a:ext cx="5676900" cy="5562600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DCDEF5-78C4-41A9-B0C1-372EC9FD2905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463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3E521A-440A-4370-A4EC-FE6ED43EFE92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34655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AD4D28-EBE4-4D40-8068-6564E44E6DCC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02470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DFBF3D-B6A5-4165-A98D-22D2FB7A9680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306490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360DB3-84A2-4361-8FD5-A99A32A98E36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39837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75C9A7-8CF0-47EE-8B34-7CE28A51B4D4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74852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3A165F-58C5-49F7-8580-13D3F23F1977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067659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8A9FE6-44A2-4356-B522-FA8B8AE22685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481960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5D049E-9BCB-4C26-B990-05D3EAB6ECEC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848444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533400"/>
            <a:ext cx="7772400" cy="10668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7772400" cy="42672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  <a:r>
              <a:rPr lang="de-DE"/>
              <a:t>	</a:t>
            </a:r>
            <a:endParaRPr lang="en-GB"/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667000" y="6248400"/>
            <a:ext cx="4038600" cy="2841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sz="1000" i="0" smtClean="0">
                <a:solidFill>
                  <a:srgbClr val="FF6600"/>
                </a:solidFill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ED30EC0C-5628-478F-8177-108B8EA40143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  <p:sp>
        <p:nvSpPr>
          <p:cNvPr id="1030" name="FormatShape" descr="SKIING" hidden="1"/>
          <p:cNvSpPr>
            <a:spLocks noChangeArrowheads="1"/>
          </p:cNvSpPr>
          <p:nvPr/>
        </p:nvSpPr>
        <p:spPr bwMode="auto">
          <a:xfrm>
            <a:off x="-1333500" y="1701800"/>
            <a:ext cx="1181100" cy="825500"/>
          </a:xfrm>
          <a:prstGeom prst="rect">
            <a:avLst/>
          </a:prstGeom>
          <a:noFill/>
          <a:ln w="101600" cmpd="thinThick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 r:embed="rId13"/>
                  <a:srcRect/>
                  <a:stretch>
                    <a:fillRect/>
                  </a:stretch>
                </a:blip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2400" i="0">
              <a:solidFill>
                <a:schemeClr val="tx1"/>
              </a:solidFill>
            </a:endParaRPr>
          </a:p>
        </p:txBody>
      </p:sp>
      <p:sp>
        <p:nvSpPr>
          <p:cNvPr id="1031" name="Rectangle 11" descr="Large checker board"/>
          <p:cNvSpPr>
            <a:spLocks noChangeArrowheads="1"/>
          </p:cNvSpPr>
          <p:nvPr userDrawn="1"/>
        </p:nvSpPr>
        <p:spPr bwMode="auto">
          <a:xfrm>
            <a:off x="914400" y="685800"/>
            <a:ext cx="7315200" cy="762000"/>
          </a:xfrm>
          <a:prstGeom prst="rect">
            <a:avLst/>
          </a:prstGeom>
          <a:noFill/>
          <a:ln w="12700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pattFill prst="lgCheck">
                  <a:fgClr>
                    <a:schemeClr val="bg1"/>
                  </a:fgClr>
                  <a:bgClr>
                    <a:srgbClr val="FF9900"/>
                  </a:bgClr>
                </a:patt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z="2400" i="0">
              <a:solidFill>
                <a:srgbClr val="800000"/>
              </a:solidFill>
            </a:endParaRPr>
          </a:p>
        </p:txBody>
      </p:sp>
      <p:sp>
        <p:nvSpPr>
          <p:cNvPr id="1032" name="Line 15"/>
          <p:cNvSpPr>
            <a:spLocks noChangeShapeType="1"/>
          </p:cNvSpPr>
          <p:nvPr userDrawn="1"/>
        </p:nvSpPr>
        <p:spPr bwMode="auto">
          <a:xfrm>
            <a:off x="1905000" y="1600200"/>
            <a:ext cx="5334000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/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66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6600"/>
          </a:solidFill>
          <a:latin typeface="JazzText" pitchFamily="2" charset="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6600"/>
          </a:solidFill>
          <a:latin typeface="JazzText" pitchFamily="2" charset="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6600"/>
          </a:solidFill>
          <a:latin typeface="JazzText" pitchFamily="2" charset="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6600"/>
          </a:solidFill>
          <a:latin typeface="JazzText" pitchFamily="2" charset="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FF6600"/>
          </a:solidFill>
          <a:latin typeface="JazzText" pitchFamily="2" charset="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FF6600"/>
          </a:solidFill>
          <a:latin typeface="JazzText" pitchFamily="2" charset="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FF6600"/>
          </a:solidFill>
          <a:latin typeface="JazzText" pitchFamily="2" charset="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FF6600"/>
          </a:solidFill>
          <a:latin typeface="JazzText" pitchFamily="2" charset="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9.png"/><Relationship Id="rId5" Type="http://schemas.microsoft.com/office/2007/relationships/media" Target="../media/media3.mp3"/><Relationship Id="rId10" Type="http://schemas.openxmlformats.org/officeDocument/2006/relationships/image" Target="../media/image8.png"/><Relationship Id="rId4" Type="http://schemas.openxmlformats.org/officeDocument/2006/relationships/audio" Target="../media/media2.mp3"/><Relationship Id="rId9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3"/><Relationship Id="rId1" Type="http://schemas.openxmlformats.org/officeDocument/2006/relationships/audio" Target="NULL" TargetMode="Externa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jp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7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audio" Target="../media/media8.mp3"/><Relationship Id="rId11" Type="http://schemas.openxmlformats.org/officeDocument/2006/relationships/image" Target="../media/image28.png"/><Relationship Id="rId5" Type="http://schemas.microsoft.com/office/2007/relationships/media" Target="../media/media8.mp3"/><Relationship Id="rId10" Type="http://schemas.openxmlformats.org/officeDocument/2006/relationships/image" Target="../media/image27.png"/><Relationship Id="rId4" Type="http://schemas.openxmlformats.org/officeDocument/2006/relationships/audio" Target="../media/media7.mp3"/><Relationship Id="rId9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9.png"/><Relationship Id="rId4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4" Type="http://schemas.openxmlformats.org/officeDocument/2006/relationships/audio" Target="../media/media11.mp3"/><Relationship Id="rId9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6" Type="http://schemas.openxmlformats.org/officeDocument/2006/relationships/image" Target="../media/image31.png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jazzomat.hfm-weimar.de/interactive.html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8313" y="836613"/>
            <a:ext cx="8207375" cy="1879600"/>
          </a:xfrm>
        </p:spPr>
        <p:txBody>
          <a:bodyPr/>
          <a:lstStyle/>
          <a:p>
            <a:r>
              <a:rPr lang="de-DE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</a:t>
            </a:r>
            <a:r>
              <a:rPr lang="de-DE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That</a:t>
            </a:r>
            <a:r>
              <a:rPr lang="de-DE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de-DE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Lick</a:t>
            </a:r>
            <a:br>
              <a:rPr lang="de-DE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de-DE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Jazz Research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03350" y="3165474"/>
            <a:ext cx="6408738" cy="2135733"/>
          </a:xfrm>
        </p:spPr>
        <p:txBody>
          <a:bodyPr/>
          <a:lstStyle/>
          <a:p>
            <a:pPr eaLnBrk="1" hangingPunct="1"/>
            <a:r>
              <a:rPr lang="de-DE" sz="2400" dirty="0"/>
              <a:t>Klaus Frieler</a:t>
            </a:r>
          </a:p>
          <a:p>
            <a:pPr eaLnBrk="1" hangingPunct="1"/>
            <a:r>
              <a:rPr lang="de-DE" sz="1800" dirty="0"/>
              <a:t>Institut für Musikwissenschaft, Weimar-Jena</a:t>
            </a:r>
          </a:p>
          <a:p>
            <a:pPr eaLnBrk="1" hangingPunct="1"/>
            <a:endParaRPr lang="de-DE" sz="1800" dirty="0"/>
          </a:p>
          <a:p>
            <a:pPr eaLnBrk="1" hangingPunct="1"/>
            <a:r>
              <a:rPr lang="de-DE" sz="1800" dirty="0" err="1"/>
              <a:t>From</a:t>
            </a:r>
            <a:r>
              <a:rPr lang="de-DE" sz="1800" dirty="0"/>
              <a:t> </a:t>
            </a:r>
            <a:r>
              <a:rPr lang="de-DE" sz="1800" dirty="0" err="1"/>
              <a:t>No</a:t>
            </a:r>
            <a:r>
              <a:rPr lang="de-DE" sz="1800" dirty="0"/>
              <a:t> Time </a:t>
            </a:r>
            <a:r>
              <a:rPr lang="de-DE" sz="1800" dirty="0" err="1"/>
              <a:t>to</a:t>
            </a:r>
            <a:r>
              <a:rPr lang="de-DE" sz="1800" dirty="0"/>
              <a:t> Ragtime</a:t>
            </a:r>
          </a:p>
          <a:p>
            <a:pPr eaLnBrk="1" hangingPunct="1"/>
            <a:r>
              <a:rPr lang="de-DE" sz="1800" dirty="0"/>
              <a:t>JLU Gießen</a:t>
            </a:r>
          </a:p>
          <a:p>
            <a:pPr eaLnBrk="1" hangingPunct="1"/>
            <a:r>
              <a:rPr lang="de-DE" sz="1800" dirty="0"/>
              <a:t>6. Mai 2019</a:t>
            </a:r>
          </a:p>
        </p:txBody>
      </p:sp>
      <p:pic>
        <p:nvPicPr>
          <p:cNvPr id="13316" name="Picture 2" descr="df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5655378"/>
            <a:ext cx="1648128" cy="83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5655378"/>
            <a:ext cx="2563064" cy="834173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379" y="5655378"/>
            <a:ext cx="2790061" cy="797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710927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60350"/>
            <a:ext cx="8351837" cy="1066800"/>
          </a:xfrm>
        </p:spPr>
        <p:txBody>
          <a:bodyPr/>
          <a:lstStyle/>
          <a:p>
            <a:pPr indent="-514350" eaLnBrk="1" hangingPunct="1"/>
            <a:r>
              <a:rPr lang="en-GB" sz="4000" dirty="0"/>
              <a:t>Studies</a:t>
            </a: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827584" y="1828800"/>
            <a:ext cx="7488238" cy="4781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Trebuchet MS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</a:defRPr>
            </a:lvl9pPr>
          </a:lstStyle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Style classification post-bop vs. bebop/hard bop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Solo dramaturgy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 err="1">
                <a:solidFill>
                  <a:srgbClr val="DDDDDD"/>
                </a:solidFill>
                <a:latin typeface="Tw Cen MT" panose="020B0602020104020603" pitchFamily="34" charset="0"/>
              </a:rPr>
              <a:t>Microtiming</a:t>
            </a: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 &amp; swing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Sound analysis (Loudness/accents, vibrato, intonation etc.)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Case studies (e.g., So What, Bob Berg‘s solo on </a:t>
            </a:r>
            <a:r>
              <a:rPr lang="en-GB" dirty="0">
                <a:solidFill>
                  <a:srgbClr val="DDDDDD"/>
                </a:solidFill>
                <a:latin typeface="Tw Cen MT" panose="020B0602020104020603" pitchFamily="34" charset="0"/>
              </a:rPr>
              <a:t>Angles</a:t>
            </a: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, style comparison Trane ./. Miles)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Feature history of jazz improvisation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latin typeface="Tw Cen MT" panose="020B0602020104020603" pitchFamily="34" charset="0"/>
              </a:rPr>
              <a:t>“Weimar Bebop Alphabet”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FF6600"/>
                </a:solidFill>
                <a:latin typeface="Tw Cen MT" panose="020B0602020104020603" pitchFamily="34" charset="0"/>
              </a:rPr>
              <a:t>Ideational flow model</a:t>
            </a: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/</a:t>
            </a:r>
            <a:r>
              <a:rPr lang="en-GB" i="0" dirty="0">
                <a:latin typeface="Tw Cen MT" panose="020B0602020104020603" pitchFamily="34" charset="0"/>
              </a:rPr>
              <a:t>mid-level analyse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FF6600"/>
                </a:solidFill>
                <a:latin typeface="Tw Cen MT" panose="020B0602020104020603" pitchFamily="34" charset="0"/>
              </a:rPr>
              <a:t>Perception of virtuosity, musicality, and emotions in jazz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FF6600"/>
                </a:solidFill>
                <a:latin typeface="Tw Cen MT" panose="020B0602020104020603" pitchFamily="34" charset="0"/>
              </a:rPr>
              <a:t>Walking bass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FF6600"/>
                </a:solidFill>
                <a:latin typeface="Tw Cen MT" panose="020B0602020104020603" pitchFamily="34" charset="0"/>
              </a:rPr>
              <a:t>Patterns in jazz (WJD, Charlie Parker)</a:t>
            </a:r>
          </a:p>
          <a:p>
            <a:pPr marL="457200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FF6600"/>
                </a:solidFill>
                <a:latin typeface="Tw Cen MT" panose="020B0602020104020603" pitchFamily="34" charset="0"/>
              </a:rPr>
              <a:t>Automatic solo generation</a:t>
            </a:r>
          </a:p>
          <a:p>
            <a:pPr marL="0" indent="0">
              <a:lnSpc>
                <a:spcPct val="110000"/>
              </a:lnSpc>
            </a:pPr>
            <a:r>
              <a:rPr lang="en-GB" sz="1800" i="0" dirty="0">
                <a:latin typeface="Tw Cen MT" panose="020B0602020104020603" pitchFamily="34" charset="0"/>
              </a:rPr>
              <a:t>https://jazzomat.hfm-weimar.de/publications.html</a:t>
            </a:r>
          </a:p>
        </p:txBody>
      </p:sp>
    </p:spTree>
    <p:extLst>
      <p:ext uri="{BB962C8B-B14F-4D97-AF65-F5344CB8AC3E}">
        <p14:creationId xmlns:p14="http://schemas.microsoft.com/office/powerpoint/2010/main" val="428587022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Transcriptions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>
                <a:latin typeface="Tw Cen MT" panose="020B0602020104020603" pitchFamily="34" charset="0"/>
              </a:rPr>
              <a:t>Performance-oriented approach.</a:t>
            </a:r>
          </a:p>
          <a:p>
            <a:r>
              <a:rPr lang="en-GB" sz="2400" dirty="0">
                <a:latin typeface="Tw Cen MT" panose="020B0602020104020603" pitchFamily="34" charset="0"/>
              </a:rPr>
              <a:t>Annotated sequences of tone events described by onset, pitch, duration. </a:t>
            </a:r>
            <a:endParaRPr lang="en-GB" sz="2400" dirty="0">
              <a:solidFill>
                <a:srgbClr val="FF9900"/>
              </a:solidFill>
              <a:latin typeface="Tw Cen MT" panose="020B0602020104020603" pitchFamily="34" charset="0"/>
            </a:endParaRPr>
          </a:p>
          <a:p>
            <a:r>
              <a:rPr lang="en-GB" sz="2400" dirty="0">
                <a:latin typeface="Tw Cen MT" panose="020B0602020104020603" pitchFamily="34" charset="0"/>
              </a:rPr>
              <a:t>Annotations:</a:t>
            </a:r>
          </a:p>
          <a:p>
            <a:pPr lvl="1"/>
            <a:r>
              <a:rPr lang="en-GB" sz="2000" dirty="0">
                <a:latin typeface="Tw Cen MT" panose="020B0602020104020603" pitchFamily="34" charset="0"/>
              </a:rPr>
              <a:t>Metadata (manual),</a:t>
            </a:r>
          </a:p>
          <a:p>
            <a:pPr lvl="1"/>
            <a:r>
              <a:rPr lang="en-GB" sz="2000" dirty="0">
                <a:latin typeface="Tw Cen MT" panose="020B0602020104020603" pitchFamily="34" charset="0"/>
              </a:rPr>
              <a:t>Harmonic context (manual),</a:t>
            </a:r>
          </a:p>
          <a:p>
            <a:pPr lvl="1"/>
            <a:r>
              <a:rPr lang="en-GB" sz="2000" dirty="0">
                <a:latin typeface="Tw Cen MT" panose="020B0602020104020603" pitchFamily="34" charset="0"/>
              </a:rPr>
              <a:t>Metrical context (semi-automatic),</a:t>
            </a:r>
          </a:p>
          <a:p>
            <a:pPr lvl="1"/>
            <a:r>
              <a:rPr lang="en-GB" sz="2000" dirty="0">
                <a:latin typeface="Tw Cen MT" panose="020B0602020104020603" pitchFamily="34" charset="0"/>
              </a:rPr>
              <a:t>phrases/MLUs (manual),</a:t>
            </a:r>
          </a:p>
          <a:p>
            <a:pPr lvl="1"/>
            <a:r>
              <a:rPr lang="en-GB" sz="2000" dirty="0">
                <a:latin typeface="Tw Cen MT" panose="020B0602020104020603" pitchFamily="34" charset="0"/>
              </a:rPr>
              <a:t>F0 modulations (manual),</a:t>
            </a:r>
          </a:p>
          <a:p>
            <a:pPr lvl="1"/>
            <a:r>
              <a:rPr lang="en-GB" sz="2000" dirty="0">
                <a:latin typeface="Tw Cen MT" panose="020B0602020104020603" pitchFamily="34" charset="0"/>
              </a:rPr>
              <a:t>Intensities (automatic).</a:t>
            </a:r>
          </a:p>
          <a:p>
            <a:endParaRPr lang="en-GB" sz="24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400" dirty="0">
              <a:solidFill>
                <a:srgbClr val="FF6600"/>
              </a:solidFill>
              <a:latin typeface="Tw Cen MT" panose="020B0602020104020603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948704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Transcriptions: Practice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sz="2400" dirty="0"/>
          </a:p>
          <a:p>
            <a:endParaRPr lang="de-DE" sz="2400" dirty="0"/>
          </a:p>
          <a:p>
            <a:endParaRPr lang="de-DE" sz="2400" dirty="0">
              <a:solidFill>
                <a:srgbClr val="FF66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534" y="1989546"/>
            <a:ext cx="6560933" cy="411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70472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/>
              <a:t>Klanggestaltung/Sound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>
                <a:latin typeface="Tw Cen MT" panose="020B0602020104020603" pitchFamily="34" charset="0"/>
              </a:rPr>
              <a:t>Wichtige expressive Mittel:</a:t>
            </a:r>
          </a:p>
          <a:p>
            <a:pPr lvl="1"/>
            <a:r>
              <a:rPr lang="de-DE" dirty="0">
                <a:latin typeface="Tw Cen MT" panose="020B0602020104020603" pitchFamily="34" charset="0"/>
              </a:rPr>
              <a:t>Frequenzmodulationen,</a:t>
            </a:r>
          </a:p>
          <a:p>
            <a:pPr lvl="1"/>
            <a:r>
              <a:rPr lang="de-DE" dirty="0">
                <a:latin typeface="Tw Cen MT" panose="020B0602020104020603" pitchFamily="34" charset="0"/>
              </a:rPr>
              <a:t>Intensität/Lautheit,</a:t>
            </a:r>
          </a:p>
          <a:p>
            <a:pPr lvl="1"/>
            <a:r>
              <a:rPr lang="de-DE" dirty="0">
                <a:latin typeface="Tw Cen MT" panose="020B0602020104020603" pitchFamily="34" charset="0"/>
              </a:rPr>
              <a:t>Intonation.</a:t>
            </a:r>
          </a:p>
          <a:p>
            <a:r>
              <a:rPr lang="de-DE" sz="2400" dirty="0">
                <a:latin typeface="Tw Cen MT" panose="020B0602020104020603" pitchFamily="34" charset="0"/>
              </a:rPr>
              <a:t>Manuelle Annotation von Modulationen durch die </a:t>
            </a:r>
            <a:r>
              <a:rPr lang="de-DE" sz="2400" dirty="0" err="1">
                <a:latin typeface="Tw Cen MT" panose="020B0602020104020603" pitchFamily="34" charset="0"/>
              </a:rPr>
              <a:t>Transkripteure</a:t>
            </a:r>
            <a:r>
              <a:rPr lang="de-DE" sz="2400" dirty="0">
                <a:latin typeface="Tw Cen MT" panose="020B0602020104020603" pitchFamily="34" charset="0"/>
              </a:rPr>
              <a:t> (Vibrato, </a:t>
            </a:r>
            <a:r>
              <a:rPr lang="de-DE" sz="2400" dirty="0" err="1">
                <a:latin typeface="Tw Cen MT" panose="020B0602020104020603" pitchFamily="34" charset="0"/>
              </a:rPr>
              <a:t>Bend</a:t>
            </a:r>
            <a:r>
              <a:rPr lang="de-DE" sz="2400" dirty="0">
                <a:latin typeface="Tw Cen MT" panose="020B0602020104020603" pitchFamily="34" charset="0"/>
              </a:rPr>
              <a:t>, Fall-off, Slide).</a:t>
            </a:r>
            <a:endParaRPr lang="de-DE" sz="2000" dirty="0">
              <a:latin typeface="Tw Cen MT" panose="020B0602020104020603" pitchFamily="34" charset="0"/>
            </a:endParaRPr>
          </a:p>
          <a:p>
            <a:r>
              <a:rPr lang="de-DE" sz="2400" dirty="0">
                <a:latin typeface="Tw Cen MT" panose="020B0602020104020603" pitchFamily="34" charset="0"/>
              </a:rPr>
              <a:t>Lautheit ist nicht manuell zu annotieren.</a:t>
            </a:r>
          </a:p>
          <a:p>
            <a:r>
              <a:rPr lang="de-DE" sz="2400" dirty="0">
                <a:latin typeface="Tw Cen MT" panose="020B0602020104020603" pitchFamily="34" charset="0"/>
              </a:rPr>
              <a:t>Dito: Intonation.</a:t>
            </a:r>
          </a:p>
          <a:p>
            <a:r>
              <a:rPr lang="de-DE" sz="2400" dirty="0">
                <a:latin typeface="Tw Cen MT" panose="020B0602020104020603" pitchFamily="34" charset="0"/>
              </a:rPr>
              <a:t>Lösung: Automatisierung.</a:t>
            </a:r>
          </a:p>
          <a:p>
            <a:endParaRPr lang="de-DE" sz="2400" dirty="0">
              <a:latin typeface="Tw Cen MT" panose="020B0602020104020603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486389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Acoustical Annotations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5800" y="1828800"/>
            <a:ext cx="7772400" cy="3688432"/>
          </a:xfrm>
        </p:spPr>
        <p:txBody>
          <a:bodyPr/>
          <a:lstStyle/>
          <a:p>
            <a:r>
              <a:rPr lang="en-GB" sz="2400" dirty="0">
                <a:latin typeface="Tw Cen MT" panose="020B0602020104020603" pitchFamily="34" charset="0"/>
              </a:rPr>
              <a:t>Sound and timbre hard to describe and to measure </a:t>
            </a:r>
            <a:r>
              <a:rPr lang="en-GB" sz="2400" dirty="0" err="1">
                <a:latin typeface="Tw Cen MT" panose="020B0602020104020603" pitchFamily="34" charset="0"/>
              </a:rPr>
              <a:t>wioth</a:t>
            </a:r>
            <a:r>
              <a:rPr lang="en-GB" sz="2400" dirty="0">
                <a:latin typeface="Tw Cen MT" panose="020B0602020104020603" pitchFamily="34" charset="0"/>
              </a:rPr>
              <a:t> traditional methods.</a:t>
            </a:r>
          </a:p>
          <a:p>
            <a:r>
              <a:rPr lang="en-GB" sz="2400" dirty="0">
                <a:latin typeface="Tw Cen MT" panose="020B0602020104020603" pitchFamily="34" charset="0"/>
              </a:rPr>
              <a:t>Transcriptions informed automatic main melody extraction.</a:t>
            </a:r>
          </a:p>
          <a:p>
            <a:r>
              <a:rPr lang="en-GB" sz="2400" dirty="0">
                <a:latin typeface="Tw Cen MT" panose="020B0602020104020603" pitchFamily="34" charset="0"/>
              </a:rPr>
              <a:t>f</a:t>
            </a:r>
            <a:r>
              <a:rPr lang="en-GB" sz="2400" baseline="-25000" dirty="0">
                <a:latin typeface="Tw Cen MT" panose="020B0602020104020603" pitchFamily="34" charset="0"/>
              </a:rPr>
              <a:t>0 </a:t>
            </a:r>
            <a:r>
              <a:rPr lang="en-GB" sz="2400" dirty="0">
                <a:latin typeface="Tw Cen MT" panose="020B0602020104020603" pitchFamily="34" charset="0"/>
              </a:rPr>
              <a:t>tracking, intonation and intensity measurement on extracted solo.</a:t>
            </a:r>
          </a:p>
          <a:p>
            <a:r>
              <a:rPr lang="en-GB" sz="2400" dirty="0">
                <a:latin typeface="Tw Cen MT" panose="020B0602020104020603" pitchFamily="34" charset="0"/>
              </a:rPr>
              <a:t>f</a:t>
            </a:r>
            <a:r>
              <a:rPr lang="en-GB" sz="2400" baseline="-25000" dirty="0">
                <a:latin typeface="Tw Cen MT" panose="020B0602020104020603" pitchFamily="34" charset="0"/>
              </a:rPr>
              <a:t>0 </a:t>
            </a:r>
            <a:r>
              <a:rPr lang="en-GB" sz="2400" dirty="0">
                <a:latin typeface="Tw Cen MT" panose="020B0602020104020603" pitchFamily="34" charset="0"/>
              </a:rPr>
              <a:t>curves: vibrato frequency, vibrato amplitude, f</a:t>
            </a:r>
            <a:r>
              <a:rPr lang="en-GB" sz="2400" baseline="-25000" dirty="0">
                <a:latin typeface="Tw Cen MT" panose="020B0602020104020603" pitchFamily="34" charset="0"/>
              </a:rPr>
              <a:t>0 </a:t>
            </a:r>
            <a:r>
              <a:rPr lang="en-GB" sz="2400" dirty="0">
                <a:latin typeface="Tw Cen MT" panose="020B0602020104020603" pitchFamily="34" charset="0"/>
              </a:rPr>
              <a:t>gradient etc.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7727082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Jazz Karaoke with Charlie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03"/>
          <a:stretch/>
        </p:blipFill>
        <p:spPr>
          <a:xfrm>
            <a:off x="1338082" y="1626096"/>
            <a:ext cx="6467837" cy="4107160"/>
          </a:xfrm>
        </p:spPr>
      </p:pic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pic>
        <p:nvPicPr>
          <p:cNvPr id="5" name="CharlieParker_Ornithology_1946_0-21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915816" y="6275784"/>
            <a:ext cx="393576" cy="393576"/>
          </a:xfrm>
          <a:prstGeom prst="rect">
            <a:avLst/>
          </a:prstGeom>
        </p:spPr>
      </p:pic>
      <p:pic>
        <p:nvPicPr>
          <p:cNvPr id="6" name="CharlieParker_Ornithology1946_Solo_backing_0-21s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6136" y="6252712"/>
            <a:ext cx="393576" cy="393576"/>
          </a:xfrm>
          <a:prstGeom prst="rect">
            <a:avLst/>
          </a:prstGeom>
        </p:spPr>
      </p:pic>
      <p:pic>
        <p:nvPicPr>
          <p:cNvPr id="7" name="CharlieParker_Ornithology1946_Solo_solo0-21s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427984" y="6252192"/>
            <a:ext cx="393576" cy="393576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7380312" y="6156593"/>
            <a:ext cx="17459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i="0" dirty="0"/>
              <a:t>Charlie Parker </a:t>
            </a:r>
          </a:p>
          <a:p>
            <a:r>
              <a:rPr lang="de-DE" sz="1600" i="0" dirty="0" err="1"/>
              <a:t>Ornithology</a:t>
            </a:r>
            <a:r>
              <a:rPr lang="de-DE" sz="1600" i="0" dirty="0"/>
              <a:t> 1946</a:t>
            </a:r>
          </a:p>
        </p:txBody>
      </p:sp>
    </p:spTree>
    <p:extLst>
      <p:ext uri="{BB962C8B-B14F-4D97-AF65-F5344CB8AC3E}">
        <p14:creationId xmlns:p14="http://schemas.microsoft.com/office/powerpoint/2010/main" val="34173944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11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128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/>
              <a:t>Weimar Jazz Database (WJD)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pPr marL="582930" indent="-457200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Tw Cen MT" panose="020B0602020104020603" pitchFamily="34" charset="0"/>
              </a:rPr>
              <a:t>456 </a:t>
            </a:r>
            <a:r>
              <a:rPr lang="en-GB" sz="2000" dirty="0">
                <a:latin typeface="Tw Cen MT" panose="020B0602020104020603" pitchFamily="34" charset="0"/>
              </a:rPr>
              <a:t>solos</a:t>
            </a:r>
            <a:r>
              <a:rPr lang="en-GB" sz="2000" dirty="0">
                <a:solidFill>
                  <a:schemeClr val="tx1"/>
                </a:solidFill>
                <a:latin typeface="Tw Cen MT" panose="020B0602020104020603" pitchFamily="34" charset="0"/>
              </a:rPr>
              <a:t> by 78 different performers</a:t>
            </a:r>
            <a:r>
              <a:rPr lang="en-GB" sz="2000" dirty="0">
                <a:latin typeface="Tw Cen MT" panose="020B0602020104020603" pitchFamily="34" charset="0"/>
              </a:rPr>
              <a:t>. </a:t>
            </a:r>
          </a:p>
          <a:p>
            <a:pPr marL="582930" indent="-457200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000" dirty="0">
                <a:latin typeface="Tw Cen MT" panose="020B0602020104020603" pitchFamily="34" charset="0"/>
              </a:rPr>
              <a:t>200.809 tone events.</a:t>
            </a:r>
            <a:endParaRPr lang="en-GB" sz="20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582930" indent="-457200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Tw Cen MT" panose="020B0602020104020603" pitchFamily="34" charset="0"/>
              </a:rPr>
              <a:t>Top performer: Coltrane (20</a:t>
            </a:r>
            <a:r>
              <a:rPr lang="en-GB" sz="2000" dirty="0">
                <a:latin typeface="Tw Cen MT" panose="020B0602020104020603" pitchFamily="34" charset="0"/>
              </a:rPr>
              <a:t>), Davis (19), </a:t>
            </a:r>
            <a:r>
              <a:rPr lang="en-GB" sz="2000" dirty="0">
                <a:solidFill>
                  <a:schemeClr val="tx1"/>
                </a:solidFill>
                <a:latin typeface="Tw Cen MT" panose="020B0602020104020603" pitchFamily="34" charset="0"/>
              </a:rPr>
              <a:t>Parker (17), </a:t>
            </a:r>
            <a:r>
              <a:rPr lang="en-GB" sz="2000" dirty="0">
                <a:latin typeface="Tw Cen MT" panose="020B0602020104020603" pitchFamily="34" charset="0"/>
              </a:rPr>
              <a:t>Rollins (13), </a:t>
            </a:r>
            <a:r>
              <a:rPr lang="en-GB" sz="2000" dirty="0">
                <a:solidFill>
                  <a:schemeClr val="tx1"/>
                </a:solidFill>
                <a:latin typeface="Tw Cen MT" panose="020B0602020104020603" pitchFamily="34" charset="0"/>
              </a:rPr>
              <a:t>Liebman (11), </a:t>
            </a:r>
            <a:r>
              <a:rPr lang="en-GB" sz="2000" dirty="0" err="1">
                <a:solidFill>
                  <a:schemeClr val="tx1"/>
                </a:solidFill>
                <a:latin typeface="Tw Cen MT" panose="020B0602020104020603" pitchFamily="34" charset="0"/>
              </a:rPr>
              <a:t>Brecker</a:t>
            </a:r>
            <a:r>
              <a:rPr lang="en-GB" sz="2000" dirty="0">
                <a:solidFill>
                  <a:schemeClr val="tx1"/>
                </a:solidFill>
                <a:latin typeface="Tw Cen MT" panose="020B0602020104020603" pitchFamily="34" charset="0"/>
              </a:rPr>
              <a:t> (10), </a:t>
            </a:r>
            <a:r>
              <a:rPr lang="en-GB" sz="2000" dirty="0">
                <a:latin typeface="Tw Cen MT" panose="020B0602020104020603" pitchFamily="34" charset="0"/>
              </a:rPr>
              <a:t>Shorter (10), S. Coleman (10).</a:t>
            </a:r>
            <a:endParaRPr lang="en-GB" sz="20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582930" indent="-457200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000" dirty="0">
                <a:latin typeface="Tw Cen MT" panose="020B0602020104020603" pitchFamily="34" charset="0"/>
              </a:rPr>
              <a:t>Styles: traditional (32), swing (66), bebop (56), cool (54), hard bop (76), </a:t>
            </a:r>
            <a:r>
              <a:rPr lang="en-GB" sz="2000" u="sng" dirty="0">
                <a:latin typeface="Tw Cen MT" panose="020B0602020104020603" pitchFamily="34" charset="0"/>
              </a:rPr>
              <a:t>post-bop (147)</a:t>
            </a:r>
            <a:r>
              <a:rPr lang="en-GB" sz="2000" dirty="0">
                <a:latin typeface="Tw Cen MT" panose="020B0602020104020603" pitchFamily="34" charset="0"/>
              </a:rPr>
              <a:t>, free (5 = Ornette Coleman).</a:t>
            </a:r>
          </a:p>
          <a:p>
            <a:pPr marL="582930" indent="-457200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000" dirty="0">
                <a:latin typeface="Tw Cen MT" panose="020B0602020104020603" pitchFamily="34" charset="0"/>
              </a:rPr>
              <a:t>Instruments: </a:t>
            </a:r>
            <a:r>
              <a:rPr lang="en-GB" sz="2000" dirty="0" err="1">
                <a:latin typeface="Tw Cen MT" panose="020B0602020104020603" pitchFamily="34" charset="0"/>
              </a:rPr>
              <a:t>ts</a:t>
            </a:r>
            <a:r>
              <a:rPr lang="en-GB" sz="2000" dirty="0">
                <a:latin typeface="Tw Cen MT" panose="020B0602020104020603" pitchFamily="34" charset="0"/>
              </a:rPr>
              <a:t> (158), </a:t>
            </a:r>
            <a:r>
              <a:rPr lang="en-GB" sz="2000" dirty="0" err="1">
                <a:latin typeface="Tw Cen MT" panose="020B0602020104020603" pitchFamily="34" charset="0"/>
              </a:rPr>
              <a:t>tp</a:t>
            </a:r>
            <a:r>
              <a:rPr lang="en-GB" sz="2000" dirty="0">
                <a:latin typeface="Tw Cen MT" panose="020B0602020104020603" pitchFamily="34" charset="0"/>
              </a:rPr>
              <a:t> (101), as (80), tb (26), ss (23), other (68).</a:t>
            </a:r>
          </a:p>
          <a:p>
            <a:pPr marL="582930" indent="-457200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000" dirty="0">
                <a:latin typeface="Tw Cen MT" panose="020B0602020104020603" pitchFamily="34" charset="0"/>
              </a:rPr>
              <a:t>Time range: 1925 – 2009</a:t>
            </a:r>
          </a:p>
          <a:p>
            <a:pPr marL="582930" indent="-457200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000" dirty="0">
                <a:latin typeface="Tw Cen MT" panose="020B0602020104020603" pitchFamily="34" charset="0"/>
              </a:rPr>
              <a:t>Focus on the jazz canon, nearly exclusively US-American musicians.</a:t>
            </a:r>
          </a:p>
        </p:txBody>
      </p:sp>
    </p:spTree>
    <p:extLst>
      <p:ext uri="{BB962C8B-B14F-4D97-AF65-F5344CB8AC3E}">
        <p14:creationId xmlns:p14="http://schemas.microsoft.com/office/powerpoint/2010/main" val="398864628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 Distribution by Time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5800" y="6293296"/>
            <a:ext cx="7772400" cy="448072"/>
          </a:xfrm>
        </p:spPr>
        <p:txBody>
          <a:bodyPr/>
          <a:lstStyle/>
          <a:p>
            <a:pPr marL="0" indent="0" algn="ctr">
              <a:buNone/>
            </a:pPr>
            <a:endParaRPr lang="en-US" sz="2400" dirty="0">
              <a:latin typeface="Tw Cen MT" panose="020B0602020104020603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00" y="1700808"/>
            <a:ext cx="7560000" cy="4637931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1130409" y="2852936"/>
            <a:ext cx="15953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0">
                <a:solidFill>
                  <a:srgbClr val="FF6600"/>
                </a:solidFill>
                <a:latin typeface="Tw Cen MT" panose="020B0602020104020603" pitchFamily="34" charset="0"/>
              </a:rPr>
              <a:t>Bigband Gap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802793" y="3532946"/>
            <a:ext cx="1340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0">
                <a:solidFill>
                  <a:srgbClr val="FF6600"/>
                </a:solidFill>
                <a:latin typeface="Tw Cen MT" panose="020B0602020104020603" pitchFamily="34" charset="0"/>
              </a:rPr>
              <a:t>Fusion Gap</a:t>
            </a:r>
          </a:p>
        </p:txBody>
      </p:sp>
      <p:cxnSp>
        <p:nvCxnSpPr>
          <p:cNvPr id="8" name="Gerade Verbindung mit Pfeil 7"/>
          <p:cNvCxnSpPr/>
          <p:nvPr/>
        </p:nvCxnSpPr>
        <p:spPr bwMode="auto">
          <a:xfrm>
            <a:off x="1928063" y="3253046"/>
            <a:ext cx="195665" cy="1544106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Gerade Verbindung mit Pfeil 8"/>
          <p:cNvCxnSpPr>
            <a:stCxn id="6" idx="2"/>
          </p:cNvCxnSpPr>
          <p:nvPr/>
        </p:nvCxnSpPr>
        <p:spPr bwMode="auto">
          <a:xfrm>
            <a:off x="5473009" y="3933056"/>
            <a:ext cx="1" cy="1184066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feld 11"/>
          <p:cNvSpPr txBox="1"/>
          <p:nvPr/>
        </p:nvSpPr>
        <p:spPr>
          <a:xfrm>
            <a:off x="4948430" y="2132856"/>
            <a:ext cx="1353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0">
                <a:solidFill>
                  <a:srgbClr val="FF6600"/>
                </a:solidFill>
                <a:latin typeface="Tw Cen MT" panose="020B0602020104020603" pitchFamily="34" charset="0"/>
              </a:rPr>
              <a:t>Golden Era</a:t>
            </a:r>
          </a:p>
        </p:txBody>
      </p:sp>
      <p:cxnSp>
        <p:nvCxnSpPr>
          <p:cNvPr id="13" name="Gerade Verbindung mit Pfeil 12"/>
          <p:cNvCxnSpPr>
            <a:stCxn id="12" idx="2"/>
          </p:cNvCxnSpPr>
          <p:nvPr/>
        </p:nvCxnSpPr>
        <p:spPr bwMode="auto">
          <a:xfrm flipH="1">
            <a:off x="4572000" y="2532966"/>
            <a:ext cx="1053410" cy="72008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4040579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000" dirty="0"/>
              <a:t>Tempo Distribution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915" y="1701278"/>
            <a:ext cx="7100170" cy="4786477"/>
          </a:xfrm>
        </p:spPr>
      </p:pic>
    </p:spTree>
    <p:extLst>
      <p:ext uri="{BB962C8B-B14F-4D97-AF65-F5344CB8AC3E}">
        <p14:creationId xmlns:p14="http://schemas.microsoft.com/office/powerpoint/2010/main" val="1802031061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0" y="2895600"/>
            <a:ext cx="7772400" cy="1066800"/>
          </a:xfrm>
        </p:spPr>
        <p:txBody>
          <a:bodyPr/>
          <a:lstStyle/>
          <a:p>
            <a:r>
              <a:rPr lang="en-GB" dirty="0"/>
              <a:t>Assorted Examples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6467236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>
                <a:latin typeface="Tw Cen MT" panose="020B0602020104020603" pitchFamily="34" charset="0"/>
              </a:rPr>
              <a:t>Part I: Presentation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GB" sz="2000" dirty="0">
                <a:latin typeface="Tw Cen MT" panose="020B0602020104020603" pitchFamily="34" charset="0"/>
              </a:rPr>
              <a:t>Computational Musicology: What, why, how?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GB" sz="2000" dirty="0">
                <a:latin typeface="Tw Cen MT" panose="020B0602020104020603" pitchFamily="34" charset="0"/>
              </a:rPr>
              <a:t>The </a:t>
            </a:r>
            <a:r>
              <a:rPr lang="en-GB" sz="2000" dirty="0" err="1">
                <a:latin typeface="Tw Cen MT" panose="020B0602020104020603" pitchFamily="34" charset="0"/>
              </a:rPr>
              <a:t>Jazzomat</a:t>
            </a:r>
            <a:r>
              <a:rPr lang="en-GB" sz="2000" dirty="0">
                <a:latin typeface="Tw Cen MT" panose="020B0602020104020603" pitchFamily="34" charset="0"/>
              </a:rPr>
              <a:t> Research Project and the Weimar Jazz Database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GB" sz="2000" dirty="0">
                <a:latin typeface="Tw Cen MT" panose="020B0602020104020603" pitchFamily="34" charset="0"/>
              </a:rPr>
              <a:t>Assorted Examples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GB" sz="2000" dirty="0">
                <a:latin typeface="Tw Cen MT" panose="020B0602020104020603" pitchFamily="34" charset="0"/>
              </a:rPr>
              <a:t>Ideational Flow Model</a:t>
            </a:r>
          </a:p>
          <a:p>
            <a:pPr marL="1257300" lvl="2" indent="-457200">
              <a:buFont typeface="+mj-lt"/>
              <a:buAutoNum type="arabicPeriod"/>
            </a:pPr>
            <a:r>
              <a:rPr lang="en-GB" sz="1600" dirty="0">
                <a:latin typeface="Tw Cen MT" panose="020B0602020104020603" pitchFamily="34" charset="0"/>
              </a:rPr>
              <a:t>Midlevel analysis (MLA)</a:t>
            </a:r>
          </a:p>
          <a:p>
            <a:pPr marL="1257300" lvl="2" indent="-457200">
              <a:buFont typeface="+mj-lt"/>
              <a:buAutoNum type="arabicPeriod"/>
            </a:pPr>
            <a:r>
              <a:rPr lang="en-GB" sz="1600" dirty="0">
                <a:latin typeface="Tw Cen MT" panose="020B0602020104020603" pitchFamily="34" charset="0"/>
              </a:rPr>
              <a:t>Patterns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GB" sz="2000" dirty="0">
                <a:latin typeface="Tw Cen MT" panose="020B0602020104020603" pitchFamily="34" charset="0"/>
              </a:rPr>
              <a:t>Conclusion &amp; Outlook</a:t>
            </a:r>
          </a:p>
          <a:p>
            <a:pPr marL="0" indent="0">
              <a:buNone/>
            </a:pPr>
            <a:r>
              <a:rPr lang="en-GB" sz="2400" dirty="0">
                <a:latin typeface="Tw Cen MT" panose="020B0602020104020603" pitchFamily="34" charset="0"/>
              </a:rPr>
              <a:t>Part II: Question &amp; Answers</a:t>
            </a:r>
          </a:p>
          <a:p>
            <a:pPr marL="0" indent="0">
              <a:buNone/>
            </a:pPr>
            <a:r>
              <a:rPr lang="en-GB" sz="2400" dirty="0">
                <a:latin typeface="Tw Cen MT" panose="020B0602020104020603" pitchFamily="34" charset="0"/>
              </a:rPr>
              <a:t>Part III: Exercises for everyone</a:t>
            </a:r>
          </a:p>
          <a:p>
            <a:pPr marL="0" indent="0">
              <a:buNone/>
            </a:pPr>
            <a:r>
              <a:rPr lang="en-GB" sz="2400" dirty="0">
                <a:latin typeface="Tw Cen MT" panose="020B0602020104020603" pitchFamily="34" charset="0"/>
              </a:rPr>
              <a:t>Part IV: General discussion</a:t>
            </a:r>
          </a:p>
          <a:p>
            <a:pPr marL="0" indent="0">
              <a:buNone/>
            </a:pPr>
            <a:r>
              <a:rPr lang="en-GB" sz="2400" dirty="0">
                <a:latin typeface="Tw Cen MT" panose="020B0602020104020603" pitchFamily="34" charset="0"/>
              </a:rPr>
              <a:t>	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389059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Example: Swing Ratio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endParaRPr lang="en-GB" sz="2000" dirty="0">
              <a:latin typeface="Tw Cen MT" panose="020B0602020104020603" pitchFamily="34" charset="0"/>
            </a:endParaRPr>
          </a:p>
          <a:p>
            <a:pPr marL="0" indent="0" algn="ctr">
              <a:buNone/>
            </a:pPr>
            <a:r>
              <a:rPr lang="en-GB" sz="2000" dirty="0">
                <a:latin typeface="Tw Cen MT" panose="020B0602020104020603" pitchFamily="34" charset="0"/>
              </a:rPr>
              <a:t>Average swing ratio (</a:t>
            </a:r>
            <a:r>
              <a:rPr lang="en-GB" sz="2000" dirty="0" err="1">
                <a:latin typeface="Tw Cen MT" panose="020B0602020104020603" pitchFamily="34" charset="0"/>
              </a:rPr>
              <a:t>long:short</a:t>
            </a:r>
            <a:r>
              <a:rPr lang="en-GB" sz="2000" dirty="0">
                <a:latin typeface="Tw Cen MT" panose="020B0602020104020603" pitchFamily="34" charset="0"/>
              </a:rPr>
              <a:t>)  is 4:3. </a:t>
            </a:r>
          </a:p>
          <a:p>
            <a:pPr algn="ctr"/>
            <a:endParaRPr lang="en-GB" sz="2000" dirty="0">
              <a:latin typeface="Tw Cen MT" panose="020B0602020104020603" pitchFamily="34" charset="0"/>
            </a:endParaRPr>
          </a:p>
        </p:txBody>
      </p:sp>
      <p:cxnSp>
        <p:nvCxnSpPr>
          <p:cNvPr id="8" name="Gerade Verbindung 7"/>
          <p:cNvCxnSpPr/>
          <p:nvPr/>
        </p:nvCxnSpPr>
        <p:spPr bwMode="auto">
          <a:xfrm>
            <a:off x="2115534" y="4365104"/>
            <a:ext cx="5480802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050" y="1754077"/>
            <a:ext cx="6329900" cy="426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271374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Example: Intonation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 algn="ctr">
              <a:buNone/>
            </a:pPr>
            <a:r>
              <a:rPr lang="en-US" sz="1800" dirty="0"/>
              <a:t>Average: N</a:t>
            </a:r>
            <a:r>
              <a:rPr lang="en-US" sz="1800" baseline="-25000" dirty="0"/>
              <a:t>on</a:t>
            </a:r>
            <a:r>
              <a:rPr lang="en-US" sz="1800" dirty="0"/>
              <a:t>/N = .72</a:t>
            </a:r>
          </a:p>
        </p:txBody>
      </p:sp>
      <p:cxnSp>
        <p:nvCxnSpPr>
          <p:cNvPr id="8" name="Gerade Verbindung 7"/>
          <p:cNvCxnSpPr/>
          <p:nvPr/>
        </p:nvCxnSpPr>
        <p:spPr bwMode="auto">
          <a:xfrm>
            <a:off x="2115534" y="4365104"/>
            <a:ext cx="5480802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150" y="1844824"/>
            <a:ext cx="5569701" cy="426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830504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8032" y="53340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en-GB" sz="4000" dirty="0"/>
              <a:t>Excursion: Features</a:t>
            </a:r>
            <a:endParaRPr lang="en-GB" sz="4000" i="1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2913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Features are numerical or categorial properties here of melodies.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Mostly based on some transformation of the melodical surface.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External metadata also considered features.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Possibility space for feature is virtually infinite (modular construction system: „feature machine“). 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Currently, over 600 pre-defined features in the </a:t>
            </a:r>
            <a:r>
              <a:rPr lang="en-GB" sz="2400" i="0" dirty="0" err="1">
                <a:solidFill>
                  <a:schemeClr val="tx1"/>
                </a:solidFill>
                <a:latin typeface="Tw Cen MT" panose="020B0602020104020603" pitchFamily="34" charset="0"/>
              </a:rPr>
              <a:t>MeloSpyGUI</a:t>
            </a: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5846486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Excursion: Transformations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301752" y="1484784"/>
            <a:ext cx="8503920" cy="4572000"/>
          </a:xfrm>
        </p:spPr>
        <p:txBody>
          <a:bodyPr>
            <a:normAutofit/>
          </a:bodyPr>
          <a:lstStyle/>
          <a:p>
            <a:pPr marL="400050" lvl="1" indent="0" algn="ctr">
              <a:lnSpc>
                <a:spcPct val="110000"/>
              </a:lnSpc>
              <a:buNone/>
            </a:pPr>
            <a:r>
              <a:rPr lang="en-GB" sz="2400" dirty="0">
                <a:solidFill>
                  <a:schemeClr val="tx1"/>
                </a:solidFill>
                <a:latin typeface="Tw Cen MT" panose="020B0602020104020603" pitchFamily="34" charset="0"/>
              </a:rPr>
              <a:t>Excerpt from Bob Berg’s </a:t>
            </a:r>
            <a:r>
              <a:rPr lang="en-GB" dirty="0">
                <a:latin typeface="Tw Cen MT" panose="020B0602020104020603" pitchFamily="34" charset="0"/>
              </a:rPr>
              <a:t>s</a:t>
            </a:r>
            <a:r>
              <a:rPr lang="en-GB" sz="2400" dirty="0">
                <a:solidFill>
                  <a:schemeClr val="tx1"/>
                </a:solidFill>
                <a:latin typeface="Tw Cen MT" panose="020B0602020104020603" pitchFamily="34" charset="0"/>
              </a:rPr>
              <a:t>olo on „Angles“</a:t>
            </a:r>
          </a:p>
          <a:p>
            <a:pPr marL="857250" lvl="1" indent="-457200">
              <a:lnSpc>
                <a:spcPct val="110000"/>
              </a:lnSpc>
              <a:buFont typeface="Arial" pitchFamily="34" charset="0"/>
              <a:buChar char="•"/>
            </a:pPr>
            <a:endParaRPr lang="en-GB" sz="24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57250" lvl="1" indent="-457200">
              <a:lnSpc>
                <a:spcPct val="110000"/>
              </a:lnSpc>
              <a:buFont typeface="Arial" pitchFamily="34" charset="0"/>
              <a:buChar char="•"/>
            </a:pPr>
            <a:endParaRPr lang="en-GB" sz="24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57250" lvl="1" indent="-457200">
              <a:lnSpc>
                <a:spcPct val="110000"/>
              </a:lnSpc>
              <a:buFont typeface="Arial" pitchFamily="34" charset="0"/>
              <a:buChar char="•"/>
            </a:pPr>
            <a:endParaRPr lang="en-GB" sz="24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57250" lvl="1" indent="-457200">
              <a:lnSpc>
                <a:spcPct val="110000"/>
              </a:lnSpc>
              <a:buFont typeface="Arial" pitchFamily="34" charset="0"/>
              <a:buChar char="•"/>
            </a:pPr>
            <a:endParaRPr lang="en-GB" sz="24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400050" lvl="1" indent="0">
              <a:lnSpc>
                <a:spcPct val="110000"/>
              </a:lnSpc>
              <a:buNone/>
            </a:pPr>
            <a:r>
              <a:rPr lang="en-GB" dirty="0">
                <a:latin typeface="Tw Cen MT" panose="020B0602020104020603" pitchFamily="34" charset="0"/>
              </a:rPr>
              <a:t>	 </a:t>
            </a:r>
            <a:r>
              <a:rPr lang="en-GB" sz="2400" b="1" dirty="0">
                <a:solidFill>
                  <a:srgbClr val="FF6600"/>
                </a:solidFill>
                <a:latin typeface="Tw Cen MT" panose="020B0602020104020603" pitchFamily="34" charset="0"/>
              </a:rPr>
              <a:t>pc</a:t>
            </a:r>
            <a:r>
              <a:rPr lang="en-GB" sz="2400" dirty="0">
                <a:solidFill>
                  <a:schemeClr val="tx1"/>
                </a:solidFill>
                <a:latin typeface="Tw Cen MT" panose="020B0602020104020603" pitchFamily="34" charset="0"/>
              </a:rPr>
              <a:t>:   10 8 9 10 8 9 8 7 6 5 6 9 5 7 6 5 9 7 4 0 10</a:t>
            </a:r>
          </a:p>
          <a:p>
            <a:pPr marL="400050" lvl="1" indent="0">
              <a:lnSpc>
                <a:spcPct val="110000"/>
              </a:lnSpc>
              <a:buNone/>
            </a:pPr>
            <a:r>
              <a:rPr lang="en-GB" dirty="0">
                <a:latin typeface="Tw Cen MT" panose="020B0602020104020603" pitchFamily="34" charset="0"/>
              </a:rPr>
              <a:t>	</a:t>
            </a:r>
            <a:r>
              <a:rPr lang="en-GB" sz="2400" b="1" dirty="0" err="1">
                <a:solidFill>
                  <a:srgbClr val="FF6600"/>
                </a:solidFill>
                <a:latin typeface="Tw Cen MT" panose="020B0602020104020603" pitchFamily="34" charset="0"/>
              </a:rPr>
              <a:t>cpc</a:t>
            </a:r>
            <a:r>
              <a:rPr lang="en-GB" sz="2400" b="1" dirty="0">
                <a:solidFill>
                  <a:srgbClr val="FF6600"/>
                </a:solidFill>
                <a:latin typeface="Tw Cen MT" panose="020B0602020104020603" pitchFamily="34" charset="0"/>
              </a:rPr>
              <a:t> </a:t>
            </a:r>
            <a:r>
              <a:rPr lang="en-GB" sz="2400" dirty="0">
                <a:solidFill>
                  <a:schemeClr val="tx1"/>
                </a:solidFill>
                <a:latin typeface="Tw Cen MT" panose="020B0602020104020603" pitchFamily="34" charset="0"/>
              </a:rPr>
              <a:t>:  7 5 6 7 5 6 5 4 3 2 4 6 2 4 3 2 6 4 1 9 7  </a:t>
            </a:r>
          </a:p>
          <a:p>
            <a:pPr marL="400050" lvl="1" indent="0">
              <a:lnSpc>
                <a:spcPct val="110000"/>
              </a:lnSpc>
              <a:buNone/>
            </a:pPr>
            <a:r>
              <a:rPr lang="en-GB" dirty="0">
                <a:latin typeface="Tw Cen MT" panose="020B0602020104020603" pitchFamily="34" charset="0"/>
              </a:rPr>
              <a:t>	</a:t>
            </a:r>
            <a:r>
              <a:rPr lang="en-GB" sz="2400" b="1" dirty="0" err="1">
                <a:solidFill>
                  <a:srgbClr val="FF6600"/>
                </a:solidFill>
                <a:latin typeface="Tw Cen MT" panose="020B0602020104020603" pitchFamily="34" charset="0"/>
              </a:rPr>
              <a:t>cdpc</a:t>
            </a:r>
            <a:r>
              <a:rPr lang="en-GB" sz="2400" dirty="0">
                <a:solidFill>
                  <a:schemeClr val="tx1"/>
                </a:solidFill>
                <a:latin typeface="Tw Cen MT" panose="020B0602020104020603" pitchFamily="34" charset="0"/>
              </a:rPr>
              <a:t>: 5 4 T 5 4 T 4 3 B 2 3 T 2 3 B 2 T 3 2 6 5</a:t>
            </a:r>
          </a:p>
          <a:p>
            <a:pPr marL="400050" lvl="1" indent="0">
              <a:lnSpc>
                <a:spcPct val="110000"/>
              </a:lnSpc>
              <a:buNone/>
            </a:pPr>
            <a:r>
              <a:rPr lang="en-GB" dirty="0">
                <a:latin typeface="Tw Cen MT" panose="020B0602020104020603" pitchFamily="34" charset="0"/>
              </a:rPr>
              <a:t>        </a:t>
            </a:r>
            <a:r>
              <a:rPr lang="en-GB" sz="2400" b="1" dirty="0">
                <a:solidFill>
                  <a:srgbClr val="FF6600"/>
                </a:solidFill>
                <a:latin typeface="Tw Cen MT" panose="020B0602020104020603" pitchFamily="34" charset="0"/>
              </a:rPr>
              <a:t>int</a:t>
            </a:r>
            <a:r>
              <a:rPr lang="en-GB" sz="2400" dirty="0">
                <a:solidFill>
                  <a:schemeClr val="tx1"/>
                </a:solidFill>
                <a:latin typeface="Tw Cen MT" panose="020B0602020104020603" pitchFamily="34" charset="0"/>
              </a:rPr>
              <a:t>: -2 1 1 -2 1 -1 -1 -1 -1 2 2 -4 2 -1 -1 4 -2 -3 -4-2</a:t>
            </a:r>
          </a:p>
          <a:p>
            <a:endParaRPr lang="en-GB" dirty="0">
              <a:latin typeface="Tw Cen MT" panose="020B0602020104020603" pitchFamily="34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227007"/>
            <a:ext cx="514350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</p:pic>
      <p:pic>
        <p:nvPicPr>
          <p:cNvPr id="7" name="BobBerg_Angles_Example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40352" y="2398457"/>
            <a:ext cx="454479" cy="45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495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Interval Distribution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852" y="1701278"/>
            <a:ext cx="6942296" cy="4680048"/>
          </a:xfrm>
        </p:spPr>
      </p:pic>
    </p:spTree>
    <p:extLst>
      <p:ext uri="{BB962C8B-B14F-4D97-AF65-F5344CB8AC3E}">
        <p14:creationId xmlns:p14="http://schemas.microsoft.com/office/powerpoint/2010/main" val="3722225888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intervallverteilung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315" y="104864"/>
            <a:ext cx="4923370" cy="6564496"/>
          </a:xfrm>
        </p:spPr>
      </p:pic>
    </p:spTree>
    <p:extLst>
      <p:ext uri="{BB962C8B-B14F-4D97-AF65-F5344CB8AC3E}">
        <p14:creationId xmlns:p14="http://schemas.microsoft.com/office/powerpoint/2010/main" val="241275273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2266" y="-288032"/>
            <a:ext cx="11044906" cy="746144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GB" sz="4000" dirty="0"/>
              <a:t>Example: Miles vs. Trane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DC63ECE-C0D7-4FF5-B78E-7984CFA34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7" name="Inhaltsplatzhalter 3">
            <a:extLst>
              <a:ext uri="{FF2B5EF4-FFF2-40B4-BE49-F238E27FC236}">
                <a16:creationId xmlns:a16="http://schemas.microsoft.com/office/drawing/2014/main" id="{BF683033-B7C0-4AAD-A47D-BF6C58E9BE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29964"/>
              </p:ext>
            </p:extLst>
          </p:nvPr>
        </p:nvGraphicFramePr>
        <p:xfrm>
          <a:off x="685800" y="1828800"/>
          <a:ext cx="7772400" cy="4866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noProof="0" dirty="0">
                          <a:solidFill>
                            <a:srgbClr val="FF6600"/>
                          </a:solidFill>
                          <a:latin typeface="Tw Cen MT" panose="020B0602020104020603" pitchFamily="34" charset="0"/>
                        </a:rPr>
                        <a:t>John Coltrane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noProof="0" dirty="0">
                          <a:solidFill>
                            <a:srgbClr val="FF6600"/>
                          </a:solidFill>
                          <a:latin typeface="Tw Cen MT" panose="020B0602020104020603" pitchFamily="34" charset="0"/>
                        </a:rPr>
                        <a:t>Miles Davis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Rhythm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Mostly fast lines („Sheets of sound“)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Rhythmically</a:t>
                      </a:r>
                      <a:r>
                        <a:rPr lang="en-US" sz="1600" baseline="0" noProof="0" dirty="0">
                          <a:latin typeface="Tw Cen MT" panose="020B0602020104020603" pitchFamily="34" charset="0"/>
                        </a:rPr>
                        <a:t> more diverse</a:t>
                      </a:r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aseline="0" noProof="0" dirty="0">
                          <a:latin typeface="Tw Cen MT" panose="020B0602020104020603" pitchFamily="34" charset="0"/>
                        </a:rPr>
                        <a:t>Longer tones &amp; pauses</a:t>
                      </a:r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Intervals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More</a:t>
                      </a:r>
                      <a:r>
                        <a:rPr lang="en-US" sz="1600" baseline="0" noProof="0" dirty="0">
                          <a:latin typeface="Tw Cen MT" panose="020B0602020104020603" pitchFamily="34" charset="0"/>
                        </a:rPr>
                        <a:t> descending</a:t>
                      </a:r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More</a:t>
                      </a:r>
                      <a:r>
                        <a:rPr lang="en-US" sz="1600" baseline="0" noProof="0" dirty="0">
                          <a:latin typeface="Tw Cen MT" panose="020B0602020104020603" pitchFamily="34" charset="0"/>
                        </a:rPr>
                        <a:t> ascending</a:t>
                      </a:r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Less tone repetitions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More tone repetitions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Larger intervals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Smaller intervals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More</a:t>
                      </a:r>
                      <a:r>
                        <a:rPr lang="en-US" sz="1600" baseline="0" noProof="0" dirty="0">
                          <a:latin typeface="Tw Cen MT" panose="020B0602020104020603" pitchFamily="34" charset="0"/>
                        </a:rPr>
                        <a:t> thirds &amp; arpeggios</a:t>
                      </a:r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Less thirds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Pitch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Larger pitch range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Smaller pitch range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Avoids thirds, more blue notes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Midlevel</a:t>
                      </a:r>
                      <a:r>
                        <a:rPr lang="en-US" sz="1600" baseline="0" noProof="0" dirty="0">
                          <a:latin typeface="Tw Cen MT" panose="020B0602020104020603" pitchFamily="34" charset="0"/>
                        </a:rPr>
                        <a:t> Units</a:t>
                      </a:r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More lines, expressive</a:t>
                      </a:r>
                      <a:r>
                        <a:rPr lang="en-US" sz="1600" baseline="0" noProof="0" dirty="0">
                          <a:latin typeface="Tw Cen MT" panose="020B0602020104020603" pitchFamily="34" charset="0"/>
                        </a:rPr>
                        <a:t> &amp; fragments</a:t>
                      </a:r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More licks, melody</a:t>
                      </a:r>
                      <a:r>
                        <a:rPr lang="en-US" sz="1600" baseline="0" noProof="0" dirty="0">
                          <a:latin typeface="Tw Cen MT" panose="020B0602020104020603" pitchFamily="34" charset="0"/>
                        </a:rPr>
                        <a:t> &amp; void</a:t>
                      </a:r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Patterns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More patterns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Less patterns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noProof="0" dirty="0">
                        <a:latin typeface="Tw Cen MT" panose="020B0602020104020603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noProof="0" dirty="0">
                          <a:latin typeface="Tw Cen MT" panose="020B0602020104020603" pitchFamily="34" charset="0"/>
                        </a:rPr>
                        <a:t>No common pattern vocabulary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400" noProof="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7652684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Example: So What (pc, bass)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19" y="1716890"/>
            <a:ext cx="7624562" cy="4664438"/>
          </a:xfrm>
        </p:spPr>
      </p:pic>
      <p:sp>
        <p:nvSpPr>
          <p:cNvPr id="3" name="Textfeld 2"/>
          <p:cNvSpPr txBox="1"/>
          <p:nvPr/>
        </p:nvSpPr>
        <p:spPr>
          <a:xfrm>
            <a:off x="4353874" y="2420888"/>
            <a:ext cx="9589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i="0" dirty="0">
                <a:solidFill>
                  <a:srgbClr val="FF6600"/>
                </a:solidFill>
              </a:rPr>
              <a:t>D </a:t>
            </a:r>
            <a:r>
              <a:rPr lang="en-GB" sz="1600" i="0" dirty="0" err="1">
                <a:solidFill>
                  <a:srgbClr val="FF6600"/>
                </a:solidFill>
              </a:rPr>
              <a:t>dorian</a:t>
            </a:r>
            <a:endParaRPr lang="en-GB" sz="1600" i="0" dirty="0">
              <a:solidFill>
                <a:srgbClr val="FF6600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4353493" y="4365104"/>
            <a:ext cx="11753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i="0" dirty="0">
                <a:solidFill>
                  <a:srgbClr val="FF6600"/>
                </a:solidFill>
              </a:rPr>
              <a:t>Eb </a:t>
            </a:r>
            <a:r>
              <a:rPr lang="en-GB" sz="1600" i="0" dirty="0" err="1">
                <a:solidFill>
                  <a:srgbClr val="FF6600"/>
                </a:solidFill>
              </a:rPr>
              <a:t>dorian</a:t>
            </a:r>
            <a:r>
              <a:rPr lang="en-GB" sz="1600" i="0" dirty="0">
                <a:solidFill>
                  <a:srgbClr val="FF66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11991315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0" y="2895600"/>
            <a:ext cx="7772400" cy="1066800"/>
          </a:xfrm>
        </p:spPr>
        <p:txBody>
          <a:bodyPr/>
          <a:lstStyle/>
          <a:p>
            <a:r>
              <a:rPr lang="en-GB" dirty="0"/>
              <a:t>Ideational Flow Model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4982336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759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de-DE" sz="4000" dirty="0"/>
              <a:t>Ideenflussmodell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4670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de-DE" sz="2400" i="0" dirty="0">
              <a:solidFill>
                <a:srgbClr val="FFFFFF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91" y="1642548"/>
            <a:ext cx="8144219" cy="4522756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4427984" y="3284984"/>
            <a:ext cx="1800200" cy="707886"/>
          </a:xfrm>
          <a:prstGeom prst="rect">
            <a:avLst/>
          </a:prstGeom>
          <a:noFill/>
          <a:ln>
            <a:solidFill>
              <a:srgbClr val="FF6600"/>
            </a:solidFill>
          </a:ln>
        </p:spPr>
        <p:txBody>
          <a:bodyPr wrap="square" rtlCol="0">
            <a:spAutoFit/>
          </a:bodyPr>
          <a:lstStyle/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97443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0" y="2895600"/>
            <a:ext cx="7772400" cy="1066800"/>
          </a:xfrm>
        </p:spPr>
        <p:txBody>
          <a:bodyPr/>
          <a:lstStyle/>
          <a:p>
            <a:r>
              <a:rPr lang="en-GB" dirty="0"/>
              <a:t>Computational Musicology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7943349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759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en-GB" sz="4000" dirty="0"/>
              <a:t>Midlevel Analysis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2913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Aim: To phenomenologically describe the underlying „ideas“ of improvisers on a midlevel.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Qualitative method, inspired by content analysis and Grounded Theory.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Category system for midlevel units (MLU) extracted from the data (open and axial coding).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Manual annotation by transcribers.</a:t>
            </a:r>
          </a:p>
        </p:txBody>
      </p:sp>
    </p:spTree>
    <p:extLst>
      <p:ext uri="{BB962C8B-B14F-4D97-AF65-F5344CB8AC3E}">
        <p14:creationId xmlns:p14="http://schemas.microsoft.com/office/powerpoint/2010/main" val="102811634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759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en-GB" sz="4000" dirty="0"/>
              <a:t>Midlevel Analysis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3726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rgbClr val="FFFFFF"/>
                </a:solidFill>
                <a:latin typeface="Tw Cen MT" panose="020B0602020104020603" pitchFamily="34" charset="0"/>
              </a:rPr>
              <a:t>Continuous and gap-less annotation of the musical event stream with midlevel units (MLUs, „ideas“).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rgbClr val="FFFFFF"/>
                </a:solidFill>
                <a:latin typeface="Tw Cen MT" panose="020B0602020104020603" pitchFamily="34" charset="0"/>
              </a:rPr>
              <a:t>No overlap between MLUS.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rgbClr val="FFFFFF"/>
                </a:solidFill>
                <a:latin typeface="Tw Cen MT" panose="020B0602020104020603" pitchFamily="34" charset="0"/>
              </a:rPr>
              <a:t>Hierarchical category system: 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rgbClr val="FFFFFF"/>
                </a:solidFill>
                <a:latin typeface="Tw Cen MT" panose="020B0602020104020603" pitchFamily="34" charset="0"/>
              </a:rPr>
              <a:t>9 main types (</a:t>
            </a:r>
            <a:r>
              <a:rPr lang="en-GB" sz="2400" i="0" dirty="0">
                <a:solidFill>
                  <a:srgbClr val="FF6600"/>
                </a:solidFill>
                <a:latin typeface="Tw Cen MT" panose="020B0602020104020603" pitchFamily="34" charset="0"/>
              </a:rPr>
              <a:t>line, lick, rhythm, expressive, theme, quote, fragment, void</a:t>
            </a:r>
            <a:r>
              <a:rPr lang="en-GB" sz="2400" i="0" dirty="0">
                <a:solidFill>
                  <a:srgbClr val="FFFFFF"/>
                </a:solidFill>
                <a:latin typeface="Tw Cen MT" panose="020B0602020104020603" pitchFamily="34" charset="0"/>
              </a:rPr>
              <a:t>)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rgbClr val="FFFFFF"/>
                </a:solidFill>
                <a:latin typeface="Tw Cen MT" panose="020B0602020104020603" pitchFamily="34" charset="0"/>
              </a:rPr>
              <a:t>18 subtypes,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rgbClr val="FFFFFF"/>
                </a:solidFill>
                <a:latin typeface="Tw Cen MT" panose="020B0602020104020603" pitchFamily="34" charset="0"/>
              </a:rPr>
              <a:t>39 sub-subtypes.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rgbClr val="FFFFFF"/>
                </a:solidFill>
                <a:latin typeface="Tw Cen MT" panose="020B0602020104020603" pitchFamily="34" charset="0"/>
              </a:rPr>
              <a:t>Annotation of </a:t>
            </a:r>
            <a:r>
              <a:rPr lang="en-GB" sz="2400" i="0" dirty="0" err="1">
                <a:solidFill>
                  <a:srgbClr val="FFFFFF"/>
                </a:solidFill>
                <a:latin typeface="Tw Cen MT" panose="020B0602020104020603" pitchFamily="34" charset="0"/>
              </a:rPr>
              <a:t>motivical</a:t>
            </a:r>
            <a:r>
              <a:rPr lang="en-GB" sz="2400" i="0" dirty="0">
                <a:solidFill>
                  <a:srgbClr val="FFFFFF"/>
                </a:solidFill>
                <a:latin typeface="Tw Cen MT" panose="020B0602020104020603" pitchFamily="34" charset="0"/>
              </a:rPr>
              <a:t> relationships between MLUs.</a:t>
            </a:r>
          </a:p>
        </p:txBody>
      </p:sp>
    </p:spTree>
    <p:extLst>
      <p:ext uri="{BB962C8B-B14F-4D97-AF65-F5344CB8AC3E}">
        <p14:creationId xmlns:p14="http://schemas.microsoft.com/office/powerpoint/2010/main" val="240546389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20" y="-2268112"/>
            <a:ext cx="9433047" cy="12260460"/>
          </a:xfrm>
          <a:prstGeom prst="rect">
            <a:avLst/>
          </a:prstGeom>
        </p:spPr>
      </p:pic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4067944" y="4221088"/>
            <a:ext cx="5472608" cy="1066800"/>
          </a:xfrm>
          <a:ln>
            <a:noFill/>
          </a:ln>
        </p:spPr>
        <p:txBody>
          <a:bodyPr/>
          <a:lstStyle/>
          <a:p>
            <a:pPr marL="514350" indent="-514350" eaLnBrk="1" hangingPunct="1"/>
            <a:r>
              <a:rPr lang="en-US" sz="3600" dirty="0"/>
              <a:t>MLA: Example</a:t>
            </a:r>
            <a:br>
              <a:rPr lang="en-US" sz="3600" dirty="0"/>
            </a:br>
            <a:r>
              <a:rPr lang="en-US" sz="2800" dirty="0"/>
              <a:t>Sonny Rollins: Blue Seven</a:t>
            </a:r>
            <a:endParaRPr lang="en-US" sz="2800" i="1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904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US" sz="2400" i="0" dirty="0">
              <a:solidFill>
                <a:schemeClr val="tx1"/>
              </a:solidFill>
            </a:endParaRP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US" sz="2400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962217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20" y="-2268112"/>
            <a:ext cx="9433047" cy="12260460"/>
          </a:xfrm>
          <a:prstGeom prst="rect">
            <a:avLst/>
          </a:prstGeom>
        </p:spPr>
      </p:pic>
      <p:pic>
        <p:nvPicPr>
          <p:cNvPr id="1026" name="Picture 2" descr="C:\Users\klaus\Projects\science\jazzomat\docs\conferences\RV2016Köln\material\Figure 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644" y="296652"/>
            <a:ext cx="5950713" cy="6264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904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US" sz="2400" i="0" dirty="0">
              <a:solidFill>
                <a:schemeClr val="tx1"/>
              </a:solidFill>
            </a:endParaRP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US" sz="2400" i="0" dirty="0">
              <a:solidFill>
                <a:schemeClr val="tx1"/>
              </a:solidFill>
            </a:endParaRPr>
          </a:p>
        </p:txBody>
      </p:sp>
      <p:pic>
        <p:nvPicPr>
          <p:cNvPr id="3" name="SonnyRollins_BlueSeven-1_Solo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6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28384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6995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759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de-DE" sz="4000" dirty="0"/>
              <a:t>MLU: Distribution</a:t>
            </a:r>
            <a:endParaRPr lang="de-DE" sz="4000" i="1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96" y="1484784"/>
            <a:ext cx="7448408" cy="5021236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601332" y="3501008"/>
            <a:ext cx="41204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i="0" dirty="0">
                <a:solidFill>
                  <a:schemeClr val="bg1"/>
                </a:solidFill>
                <a:latin typeface="Tw Cen MT" panose="020B0602020104020603" pitchFamily="34" charset="0"/>
              </a:rPr>
              <a:t>Percentage of derived MLUs:</a:t>
            </a:r>
          </a:p>
          <a:p>
            <a:pPr algn="l"/>
            <a:r>
              <a:rPr lang="en-GB" i="0" dirty="0">
                <a:solidFill>
                  <a:schemeClr val="bg1"/>
                </a:solidFill>
                <a:latin typeface="Tw Cen MT" panose="020B0602020104020603" pitchFamily="34" charset="0"/>
              </a:rPr>
              <a:t>M = 25.1%</a:t>
            </a:r>
          </a:p>
          <a:p>
            <a:pPr algn="l"/>
            <a:endParaRPr lang="en-GB" i="0" dirty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 algn="l"/>
            <a:r>
              <a:rPr lang="en-GB" i="0" dirty="0">
                <a:solidFill>
                  <a:schemeClr val="bg1"/>
                </a:solidFill>
                <a:latin typeface="Tw Cen MT" panose="020B0602020104020603" pitchFamily="34" charset="0"/>
              </a:rPr>
              <a:t>Average </a:t>
            </a:r>
            <a:r>
              <a:rPr lang="en-GB" i="0" dirty="0" err="1">
                <a:solidFill>
                  <a:schemeClr val="bg1"/>
                </a:solidFill>
                <a:latin typeface="Tw Cen MT" panose="020B0602020104020603" pitchFamily="34" charset="0"/>
              </a:rPr>
              <a:t>duation</a:t>
            </a:r>
            <a:r>
              <a:rPr lang="en-GB" i="0" dirty="0">
                <a:solidFill>
                  <a:schemeClr val="bg1"/>
                </a:solidFill>
                <a:latin typeface="Tw Cen MT" panose="020B0602020104020603" pitchFamily="34" charset="0"/>
              </a:rPr>
              <a:t>: 2.3 s / 2.2 measures</a:t>
            </a:r>
            <a:endParaRPr lang="en-GB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61890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759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de-DE" sz="3600" dirty="0"/>
              <a:t>MLA: MLU </a:t>
            </a:r>
            <a:r>
              <a:rPr lang="de-DE" sz="3600" dirty="0" err="1"/>
              <a:t>Multitude</a:t>
            </a:r>
            <a:endParaRPr lang="de-DE" sz="3600" i="1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18" y="1480303"/>
            <a:ext cx="7907065" cy="502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33752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759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de-DE" sz="4000" dirty="0"/>
              <a:t>Patterns in Jazz</a:t>
            </a:r>
            <a:endParaRPr lang="de-DE" sz="4000" i="1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413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Using licks and formulas (patterns) important for jazz improvisation.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How can patterns as basic buildings blocks be shown?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Which share of a solo is based on patterns? 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Can (oral) transmission of patterns by proved?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Investigation of exact, realised patterns.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Patterns are N-Grams  in a set of sequences, with certain conditions (frequencies).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Basic sequences are transformations of tone events (mostly intervals and pitches)</a:t>
            </a:r>
          </a:p>
        </p:txBody>
      </p:sp>
    </p:spTree>
    <p:extLst>
      <p:ext uri="{BB962C8B-B14F-4D97-AF65-F5344CB8AC3E}">
        <p14:creationId xmlns:p14="http://schemas.microsoft.com/office/powerpoint/2010/main" val="3838755729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8032" y="53340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de-DE" sz="4000" dirty="0"/>
              <a:t>Patterns: </a:t>
            </a:r>
            <a:r>
              <a:rPr lang="de-DE" sz="4000" dirty="0" err="1"/>
              <a:t>Example</a:t>
            </a:r>
            <a:endParaRPr lang="de-DE" sz="4000" i="1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4967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400050" lvl="1" indent="0" algn="l" eaLnBrk="1" hangingPunct="1">
              <a:lnSpc>
                <a:spcPct val="110000"/>
              </a:lnSpc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	18-tone </a:t>
            </a:r>
            <a:r>
              <a:rPr lang="en-GB" sz="2400" b="1" i="0" dirty="0">
                <a:solidFill>
                  <a:srgbClr val="FF6600"/>
                </a:solidFill>
                <a:latin typeface="Tw Cen MT" panose="020B0602020104020603" pitchFamily="34" charset="0"/>
              </a:rPr>
              <a:t>int</a:t>
            </a:r>
            <a:r>
              <a:rPr lang="en-GB" sz="2400" b="1" i="0" dirty="0">
                <a:solidFill>
                  <a:schemeClr val="tx1"/>
                </a:solidFill>
                <a:latin typeface="Tw Cen MT" panose="020B0602020104020603" pitchFamily="34" charset="0"/>
              </a:rPr>
              <a:t> p</a:t>
            </a: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attern by Bob Berg on „Angles“.</a:t>
            </a:r>
          </a:p>
          <a:p>
            <a:pPr marL="400050" lvl="1" indent="0" algn="l" eaLnBrk="1" hangingPunct="1">
              <a:lnSpc>
                <a:spcPct val="110000"/>
              </a:lnSpc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	</a:t>
            </a:r>
            <a:r>
              <a:rPr lang="en-GB" i="0" dirty="0">
                <a:solidFill>
                  <a:schemeClr val="tx1"/>
                </a:solidFill>
                <a:latin typeface="Tw Cen MT" panose="020B0602020104020603" pitchFamily="34" charset="0"/>
              </a:rPr>
              <a:t>[-2, 1, 1, -2, 1, -1, -1, -1, -1, 2, 2, -4, 2, -1, -1, 4, -2]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400050" lvl="1" indent="0" algn="l" eaLnBrk="1" hangingPunct="1">
              <a:lnSpc>
                <a:spcPct val="110000"/>
              </a:lnSpc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400050" lvl="1" indent="0" algn="l" eaLnBrk="1" hangingPunct="1">
              <a:lnSpc>
                <a:spcPct val="110000"/>
              </a:lnSpc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	17-tone </a:t>
            </a:r>
            <a:r>
              <a:rPr lang="en-GB" sz="2400" b="1" i="0" dirty="0">
                <a:solidFill>
                  <a:srgbClr val="FF6600"/>
                </a:solidFill>
                <a:latin typeface="Tw Cen MT" panose="020B0602020104020603" pitchFamily="34" charset="0"/>
              </a:rPr>
              <a:t>int </a:t>
            </a: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pattern by Charlie Parker on „Scrapple from the 	Apple“ und „Billies Bounce“.</a:t>
            </a:r>
          </a:p>
          <a:p>
            <a:pPr marL="400050" lvl="1" indent="0" algn="l" eaLnBrk="1" hangingPunct="1">
              <a:lnSpc>
                <a:spcPct val="110000"/>
              </a:lnSpc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	</a:t>
            </a:r>
            <a:r>
              <a:rPr lang="en-GB" i="0" dirty="0">
                <a:solidFill>
                  <a:schemeClr val="tx1"/>
                </a:solidFill>
                <a:latin typeface="Tw Cen MT" panose="020B0602020104020603" pitchFamily="34" charset="0"/>
              </a:rPr>
              <a:t>[-1, -2, -2, -2, -1, -2, -2, -1, 3, 3, 3, 2, -3, -2, 2, -3]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pic>
        <p:nvPicPr>
          <p:cNvPr id="8" name="CharlieParker_LongPattern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40716" y="5805264"/>
            <a:ext cx="432000" cy="432000"/>
          </a:xfrm>
          <a:prstGeom prst="rect">
            <a:avLst/>
          </a:prstGeom>
        </p:spPr>
      </p:pic>
      <p:pic>
        <p:nvPicPr>
          <p:cNvPr id="2" name="interval_[-2,1,1,-2,1,-1,-1,-1,-1,2,2,-4,2,-1,-1,4,-2]_BobBerg_Angles_137_17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31952" y="2633360"/>
            <a:ext cx="435600" cy="435600"/>
          </a:xfrm>
          <a:prstGeom prst="rect">
            <a:avLst/>
          </a:prstGeom>
        </p:spPr>
      </p:pic>
      <p:pic>
        <p:nvPicPr>
          <p:cNvPr id="3" name="interval_[-2,1,1,-2,1,-1,-1,-1,-1,2,2,-4,2,-1,-1,4,-2]_BobBerg_Angles_625_17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08402" y="4052562"/>
            <a:ext cx="432000" cy="4320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22" y="2442078"/>
            <a:ext cx="4825956" cy="986922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656" y="3556688"/>
            <a:ext cx="5604628" cy="96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2215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" dur="70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94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3340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en-US" sz="3600" dirty="0"/>
              <a:t>Example: Pattern partition</a:t>
            </a:r>
            <a:br>
              <a:rPr lang="en-US" sz="3600" dirty="0"/>
            </a:br>
            <a:r>
              <a:rPr lang="en-US" sz="2800" dirty="0"/>
              <a:t>(Charlie Parker, Koko)</a:t>
            </a:r>
            <a:endParaRPr lang="en-US" sz="3600" i="1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82" y="1562400"/>
            <a:ext cx="7616837" cy="4672800"/>
          </a:xfrm>
          <a:prstGeom prst="rect">
            <a:avLst/>
          </a:prstGeom>
        </p:spPr>
      </p:pic>
      <p:pic>
        <p:nvPicPr>
          <p:cNvPr id="2" name="CharlieParker_Ko-Ko_Solo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37555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1471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1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3568" y="50759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en-GB" sz="4000" dirty="0"/>
              <a:t>Ideational Flow Model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4670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de-DE" sz="2400" i="0" dirty="0">
              <a:solidFill>
                <a:srgbClr val="FFFFFF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91" y="1642548"/>
            <a:ext cx="8144219" cy="452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728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Computational Musicology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w Cen MT" panose="020B0602020104020603" pitchFamily="34" charset="0"/>
              </a:rPr>
              <a:t>Complements and enhances </a:t>
            </a:r>
            <a:r>
              <a:rPr lang="en-US" sz="2400" dirty="0" err="1">
                <a:latin typeface="Tw Cen MT" panose="020B0602020104020603" pitchFamily="34" charset="0"/>
              </a:rPr>
              <a:t>existings</a:t>
            </a:r>
            <a:r>
              <a:rPr lang="en-US" sz="2400" dirty="0">
                <a:latin typeface="Tw Cen MT" panose="020B0602020104020603" pitchFamily="34" charset="0"/>
              </a:rPr>
              <a:t> and provides new analysis methods.</a:t>
            </a:r>
          </a:p>
          <a:p>
            <a:r>
              <a:rPr lang="en-US" sz="2400" dirty="0">
                <a:latin typeface="Tw Cen MT" panose="020B0602020104020603" pitchFamily="34" charset="0"/>
              </a:rPr>
              <a:t>Pioneered by corpus-based sub-fields (e.g., ethnomusicology, old music research).</a:t>
            </a:r>
          </a:p>
          <a:p>
            <a:r>
              <a:rPr lang="en-US" sz="2400" dirty="0">
                <a:latin typeface="Tw Cen MT" panose="020B0602020104020603" pitchFamily="34" charset="0"/>
              </a:rPr>
              <a:t>Recent boost by Music Information Retrieval since the early 2000s and by pervasion of computers and the internet („Music Google“).</a:t>
            </a:r>
          </a:p>
          <a:p>
            <a:r>
              <a:rPr lang="en-US" sz="2400" dirty="0">
                <a:latin typeface="Tw Cen MT" panose="020B0602020104020603" pitchFamily="34" charset="0"/>
              </a:rPr>
              <a:t>Very active research field.</a:t>
            </a:r>
          </a:p>
          <a:p>
            <a:r>
              <a:rPr lang="en-US" sz="2400" dirty="0">
                <a:latin typeface="Tw Cen MT" panose="020B0602020104020603" pitchFamily="34" charset="0"/>
              </a:rPr>
              <a:t>Connections to many different subfields of musicology</a:t>
            </a:r>
          </a:p>
          <a:p>
            <a:r>
              <a:rPr lang="en-US" sz="2400" dirty="0">
                <a:latin typeface="Tw Cen MT" panose="020B0602020104020603" pitchFamily="34" charset="0"/>
              </a:rPr>
              <a:t>Computational ≠ digital musicology!</a:t>
            </a:r>
          </a:p>
          <a:p>
            <a:endParaRPr lang="en-US" sz="2400" dirty="0">
              <a:latin typeface="Tw Cen MT" panose="020B0602020104020603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1738050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0" y="2895600"/>
            <a:ext cx="7772400" cy="1066800"/>
          </a:xfrm>
        </p:spPr>
        <p:txBody>
          <a:bodyPr/>
          <a:lstStyle/>
          <a:p>
            <a:r>
              <a:rPr lang="en-GB" dirty="0"/>
              <a:t>Conclusion &amp; Outlook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9542104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8032" y="53340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de-DE" sz="4000" dirty="0" err="1"/>
              <a:t>Conclusion</a:t>
            </a:r>
            <a:endParaRPr lang="de-DE" sz="4000" i="1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43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800" i="0" dirty="0">
                <a:solidFill>
                  <a:schemeClr val="tx1"/>
                </a:solidFill>
                <a:latin typeface="Tw Cen MT" panose="020B0602020104020603" pitchFamily="34" charset="0"/>
              </a:rPr>
              <a:t>Computational, statistical and corpus-based methods offer interesting new possibilities for jazz research.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800" i="0" dirty="0">
                <a:solidFill>
                  <a:schemeClr val="tx1"/>
                </a:solidFill>
                <a:latin typeface="Tw Cen MT" panose="020B0602020104020603" pitchFamily="34" charset="0"/>
              </a:rPr>
              <a:t>Quantitative approaches complement and enhance traditional, qualitative methods.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800" i="0" dirty="0">
                <a:solidFill>
                  <a:schemeClr val="tx1"/>
                </a:solidFill>
                <a:latin typeface="Tw Cen MT" panose="020B0602020104020603" pitchFamily="34" charset="0"/>
              </a:rPr>
              <a:t>Computer-based analysis enables new investigations that are hard or impossible to accomplish without (e.g., intonation, patterns).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8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800" i="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510160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8032" y="53340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en-GB" sz="4000" dirty="0"/>
              <a:t>Outlook</a:t>
            </a:r>
            <a:endParaRPr lang="en-GB" sz="4000" i="1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413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Possibilities of computational musicology not yet exhausted.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Current project: Dig That Lick (2017—2019), focus on patterns, formulas, licks (in co-operation with jazz research and music informatics from London, Paris, New York, Urbana Champaign).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Analysing multitrack recordings (e.g., Montreux archive).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Polyphonic soli (piano), rhythm section.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Analysis-by-synthesis: Test of improvisation models by automatic generation of jazz soli.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610973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53340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en-GB" sz="3600" dirty="0"/>
              <a:t>Outlook: A Grammar for Jazz Solos</a:t>
            </a:r>
            <a:endParaRPr lang="en-GB" sz="3600" i="1" baseline="30000" dirty="0"/>
          </a:p>
        </p:txBody>
      </p:sp>
      <p:sp>
        <p:nvSpPr>
          <p:cNvPr id="3" name="Textfeld 2"/>
          <p:cNvSpPr txBox="1"/>
          <p:nvPr/>
        </p:nvSpPr>
        <p:spPr>
          <a:xfrm>
            <a:off x="3995936" y="234888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366" y="1557339"/>
            <a:ext cx="3389267" cy="4550405"/>
          </a:xfrm>
          <a:prstGeom prst="rect">
            <a:avLst/>
          </a:prstGeom>
        </p:spPr>
      </p:pic>
      <p:sp>
        <p:nvSpPr>
          <p:cNvPr id="2" name="Rechteck 1"/>
          <p:cNvSpPr/>
          <p:nvPr/>
        </p:nvSpPr>
        <p:spPr>
          <a:xfrm>
            <a:off x="6444208" y="3762730"/>
            <a:ext cx="2699792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10000"/>
              </a:lnSpc>
            </a:pPr>
            <a:r>
              <a:rPr lang="en-GB" sz="1800" i="0" dirty="0">
                <a:solidFill>
                  <a:schemeClr val="tx1"/>
                </a:solidFill>
                <a:latin typeface="Tw Cen MT" panose="020B0602020104020603" pitchFamily="34" charset="0"/>
              </a:rPr>
              <a:t>WBA atoms:</a:t>
            </a:r>
          </a:p>
          <a:p>
            <a:pPr marL="342900" lvl="1" algn="l">
              <a:lnSpc>
                <a:spcPct val="110000"/>
              </a:lnSpc>
            </a:pPr>
            <a:r>
              <a:rPr lang="en-GB" sz="1600" i="0" dirty="0" err="1">
                <a:solidFill>
                  <a:schemeClr val="tx1"/>
                </a:solidFill>
                <a:latin typeface="Tw Cen MT" panose="020B0602020104020603" pitchFamily="34" charset="0"/>
              </a:rPr>
              <a:t>Repeition</a:t>
            </a:r>
            <a:endParaRPr lang="en-GB" sz="16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342900" lvl="1" algn="l">
              <a:lnSpc>
                <a:spcPct val="110000"/>
              </a:lnSpc>
            </a:pPr>
            <a:r>
              <a:rPr lang="en-GB" sz="1600" i="0" dirty="0" err="1">
                <a:solidFill>
                  <a:schemeClr val="tx1"/>
                </a:solidFill>
                <a:latin typeface="Tw Cen MT" panose="020B0602020104020603" pitchFamily="34" charset="0"/>
              </a:rPr>
              <a:t>Diatonics</a:t>
            </a:r>
            <a:endParaRPr lang="en-GB" sz="16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342900" lvl="1" algn="l">
              <a:lnSpc>
                <a:spcPct val="110000"/>
              </a:lnSpc>
            </a:pPr>
            <a:r>
              <a:rPr lang="en-GB" sz="1600" i="0" dirty="0">
                <a:solidFill>
                  <a:schemeClr val="tx1"/>
                </a:solidFill>
                <a:latin typeface="Tw Cen MT" panose="020B0602020104020603" pitchFamily="34" charset="0"/>
              </a:rPr>
              <a:t>Chromatics</a:t>
            </a:r>
          </a:p>
          <a:p>
            <a:pPr marL="342900" lvl="1" algn="l">
              <a:lnSpc>
                <a:spcPct val="110000"/>
              </a:lnSpc>
            </a:pPr>
            <a:r>
              <a:rPr lang="en-GB" sz="1600" i="0" dirty="0" err="1">
                <a:solidFill>
                  <a:schemeClr val="tx1"/>
                </a:solidFill>
                <a:latin typeface="Tw Cen MT" panose="020B0602020104020603" pitchFamily="34" charset="0"/>
              </a:rPr>
              <a:t>Arpeggos</a:t>
            </a:r>
            <a:endParaRPr lang="en-GB" sz="16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342900" lvl="1" algn="l">
              <a:lnSpc>
                <a:spcPct val="110000"/>
              </a:lnSpc>
            </a:pPr>
            <a:r>
              <a:rPr lang="en-GB" sz="1600" i="0" dirty="0">
                <a:solidFill>
                  <a:schemeClr val="tx1"/>
                </a:solidFill>
                <a:latin typeface="Tw Cen MT" panose="020B0602020104020603" pitchFamily="34" charset="0"/>
              </a:rPr>
              <a:t>Approaches</a:t>
            </a:r>
          </a:p>
          <a:p>
            <a:pPr marL="342900" lvl="1" algn="l">
              <a:lnSpc>
                <a:spcPct val="110000"/>
              </a:lnSpc>
            </a:pPr>
            <a:r>
              <a:rPr lang="en-GB" sz="1600" i="0" dirty="0">
                <a:solidFill>
                  <a:schemeClr val="tx1"/>
                </a:solidFill>
                <a:latin typeface="Tw Cen MT" panose="020B0602020104020603" pitchFamily="34" charset="0"/>
              </a:rPr>
              <a:t>Trills</a:t>
            </a:r>
          </a:p>
          <a:p>
            <a:pPr marL="342900" lvl="1" algn="l">
              <a:lnSpc>
                <a:spcPct val="110000"/>
              </a:lnSpc>
            </a:pPr>
            <a:r>
              <a:rPr lang="en-GB" sz="1600" i="0" dirty="0">
                <a:solidFill>
                  <a:schemeClr val="tx1"/>
                </a:solidFill>
                <a:latin typeface="Tw Cen MT" panose="020B0602020104020603" pitchFamily="34" charset="0"/>
              </a:rPr>
              <a:t>X-atoms</a:t>
            </a:r>
          </a:p>
        </p:txBody>
      </p:sp>
    </p:spTree>
    <p:extLst>
      <p:ext uri="{BB962C8B-B14F-4D97-AF65-F5344CB8AC3E}">
        <p14:creationId xmlns:p14="http://schemas.microsoft.com/office/powerpoint/2010/main" val="2639238796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53340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en-GB" sz="3600" dirty="0"/>
              <a:t>Outlook:  Automated Solo Generation</a:t>
            </a:r>
            <a:endParaRPr lang="en-GB" sz="3600" i="1" baseline="30000" dirty="0"/>
          </a:p>
        </p:txBody>
      </p:sp>
      <p:sp>
        <p:nvSpPr>
          <p:cNvPr id="3" name="Textfeld 2"/>
          <p:cNvSpPr txBox="1"/>
          <p:nvPr/>
        </p:nvSpPr>
        <p:spPr>
          <a:xfrm>
            <a:off x="3995936" y="234888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20" name="Jazzstudie_Blues_Example1-huebsch">
            <a:hlinkClick r:id="" action="ppaction://media"/>
            <a:extLst>
              <a:ext uri="{FF2B5EF4-FFF2-40B4-BE49-F238E27FC236}">
                <a16:creationId xmlns:a16="http://schemas.microsoft.com/office/drawing/2014/main" id="{F6E46188-65D8-45E7-8BAB-1282077F56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33256" y="3315139"/>
            <a:ext cx="609600" cy="609600"/>
          </a:xfrm>
          <a:prstGeom prst="rect">
            <a:avLst/>
          </a:prstGeom>
        </p:spPr>
      </p:pic>
      <p:sp>
        <p:nvSpPr>
          <p:cNvPr id="22" name="Text Box 4">
            <a:extLst>
              <a:ext uri="{FF2B5EF4-FFF2-40B4-BE49-F238E27FC236}">
                <a16:creationId xmlns:a16="http://schemas.microsoft.com/office/drawing/2014/main" id="{95342709-5BDF-43C8-866B-523C56999D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1557338"/>
            <a:ext cx="8640960" cy="882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400050" lvl="1" indent="0" eaLnBrk="1" hangingPunct="1">
              <a:lnSpc>
                <a:spcPct val="110000"/>
              </a:lnSpc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Musical Turing Test: </a:t>
            </a:r>
          </a:p>
          <a:p>
            <a:pPr marL="400050" lvl="1" indent="0" eaLnBrk="1" hangingPunct="1">
              <a:lnSpc>
                <a:spcPct val="110000"/>
              </a:lnSpc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Which solo is computer generated?</a:t>
            </a:r>
          </a:p>
        </p:txBody>
      </p:sp>
      <p:pic>
        <p:nvPicPr>
          <p:cNvPr id="21" name="Jazzstudie_Blues_Judith_0_30">
            <a:hlinkClick r:id="" action="ppaction://media"/>
            <a:extLst>
              <a:ext uri="{FF2B5EF4-FFF2-40B4-BE49-F238E27FC236}">
                <a16:creationId xmlns:a16="http://schemas.microsoft.com/office/drawing/2014/main" id="{DB47ECEF-4201-41EA-BDFA-C7E09EFFB17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315139"/>
            <a:ext cx="609600" cy="609600"/>
          </a:xfrm>
          <a:prstGeom prst="rect">
            <a:avLst/>
          </a:prstGeom>
        </p:spPr>
      </p:pic>
      <p:pic>
        <p:nvPicPr>
          <p:cNvPr id="23" name="Jazzstudie_Blues_Klaus_0_30">
            <a:hlinkClick r:id="" action="ppaction://media"/>
            <a:extLst>
              <a:ext uri="{FF2B5EF4-FFF2-40B4-BE49-F238E27FC236}">
                <a16:creationId xmlns:a16="http://schemas.microsoft.com/office/drawing/2014/main" id="{8F6CE331-4C11-4E77-A42B-E91D570EE4D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001144" y="33151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96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29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633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842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995936" y="2348880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065" y="1708135"/>
            <a:ext cx="6777870" cy="4248814"/>
          </a:xfrm>
          <a:prstGeom prst="rect">
            <a:avLst/>
          </a:prstGeom>
        </p:spPr>
      </p:pic>
      <p:pic>
        <p:nvPicPr>
          <p:cNvPr id="5" name="Jazzstudie_Blues_Example1-orig">
            <a:hlinkClick r:id="" action="ppaction://media"/>
            <a:extLst>
              <a:ext uri="{FF2B5EF4-FFF2-40B4-BE49-F238E27FC236}">
                <a16:creationId xmlns:a16="http://schemas.microsoft.com/office/drawing/2014/main" id="{4E45E2D0-D71B-4B66-90BE-4FAB54D649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27755" y="6165304"/>
            <a:ext cx="488490" cy="4884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86B7CB4-93C9-47B0-B7EB-7A827B768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Outlook:  Automated Solo Generation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97135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-29815"/>
            <a:ext cx="10081120" cy="8499375"/>
          </a:xfrm>
          <a:prstGeom prst="rect">
            <a:avLst/>
          </a:prstGeom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5724128" y="1642120"/>
            <a:ext cx="2592288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9pPr>
          </a:lstStyle>
          <a:p>
            <a:pPr eaLnBrk="1" hangingPunct="1"/>
            <a:r>
              <a:rPr lang="en-GB" sz="4000" i="0" kern="0" dirty="0"/>
              <a:t>Thank </a:t>
            </a:r>
          </a:p>
          <a:p>
            <a:pPr eaLnBrk="1" hangingPunct="1"/>
            <a:r>
              <a:rPr lang="en-GB" sz="4000" i="0" kern="0" dirty="0"/>
              <a:t>you!</a:t>
            </a:r>
          </a:p>
        </p:txBody>
      </p:sp>
      <p:sp>
        <p:nvSpPr>
          <p:cNvPr id="3" name="Rechteck 2"/>
          <p:cNvSpPr/>
          <p:nvPr/>
        </p:nvSpPr>
        <p:spPr>
          <a:xfrm>
            <a:off x="-72516" y="6237312"/>
            <a:ext cx="9289032" cy="529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de-DE" sz="2800" i="0" dirty="0">
                <a:solidFill>
                  <a:srgbClr val="FF6600"/>
                </a:solidFill>
              </a:rPr>
              <a:t>http://jazzomat.hfm-weimar.de/</a:t>
            </a:r>
            <a:endParaRPr lang="de-DE" sz="2800" dirty="0">
              <a:solidFill>
                <a:srgbClr val="DDDDDD"/>
              </a:solidFill>
              <a:latin typeface="Arial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E483873-3693-4D65-86EE-D740DE295A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8224" y="3658344"/>
            <a:ext cx="2592288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6600"/>
                </a:solidFill>
                <a:latin typeface="JazzText" pitchFamily="2" charset="2"/>
              </a:defRPr>
            </a:lvl9pPr>
          </a:lstStyle>
          <a:p>
            <a:pPr eaLnBrk="1" hangingPunct="1"/>
            <a:r>
              <a:rPr lang="en-GB" sz="4000" i="0" kern="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53192603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0" y="2895600"/>
            <a:ext cx="7772400" cy="1066800"/>
          </a:xfrm>
        </p:spPr>
        <p:txBody>
          <a:bodyPr/>
          <a:lstStyle/>
          <a:p>
            <a:r>
              <a:rPr lang="en-GB" dirty="0"/>
              <a:t>Part III: Hands 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846693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8032" y="53340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de-DE" sz="4000" dirty="0"/>
              <a:t>Hands-on</a:t>
            </a:r>
            <a:endParaRPr lang="de-DE" sz="4000" i="1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3387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800" i="0" dirty="0">
                <a:solidFill>
                  <a:schemeClr val="tx1"/>
                </a:solidFill>
                <a:latin typeface="Tw Cen MT" panose="020B0602020104020603" pitchFamily="34" charset="0"/>
              </a:rPr>
              <a:t>Tools</a:t>
            </a: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: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Feature History Explorer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Pattern History Explorer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Dig That Lick Pattern Search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Dig That Lick Similarity Search</a:t>
            </a:r>
          </a:p>
          <a:p>
            <a:pPr marL="800100" lvl="2" indent="0" algn="l" eaLnBrk="1" hangingPunct="1">
              <a:lnSpc>
                <a:spcPct val="110000"/>
              </a:lnSpc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00100" lvl="2" indent="0" algn="l" eaLnBrk="1" hangingPunct="1">
              <a:lnSpc>
                <a:spcPct val="110000"/>
              </a:lnSpc>
            </a:pPr>
            <a:r>
              <a:rPr lang="de-DE" sz="2400" i="0" dirty="0">
                <a:solidFill>
                  <a:srgbClr val="FF660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https://jazzomat.hfm-weimar.de/interactive.html</a:t>
            </a:r>
            <a:endParaRPr lang="en-GB" sz="2400" i="0" dirty="0">
              <a:solidFill>
                <a:srgbClr val="FF6600"/>
              </a:solidFill>
              <a:latin typeface="+mn-lt"/>
            </a:endParaRP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219651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8032" y="533400"/>
            <a:ext cx="7772400" cy="1066800"/>
          </a:xfrm>
        </p:spPr>
        <p:txBody>
          <a:bodyPr/>
          <a:lstStyle/>
          <a:p>
            <a:pPr marL="514350" indent="-514350" eaLnBrk="1" hangingPunct="1"/>
            <a:r>
              <a:rPr lang="en-GB" sz="4000" dirty="0"/>
              <a:t>Feature History Explorer</a:t>
            </a:r>
            <a:endParaRPr lang="en-GB" sz="4000" i="1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7338"/>
            <a:ext cx="8640960" cy="467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1pPr>
            <a:lvl2pPr marL="742950" indent="-28575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2pPr>
            <a:lvl3pPr marL="11430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3pPr>
            <a:lvl4pPr marL="16002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4pPr>
            <a:lvl5pPr marL="2057400" indent="-228600" eaLnBrk="0" hangingPunct="0">
              <a:defRPr sz="2000" i="1">
                <a:solidFill>
                  <a:srgbClr val="CCCCFF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i="1">
                <a:solidFill>
                  <a:srgbClr val="CCCCFF"/>
                </a:solidFill>
                <a:latin typeface="Arial" charset="0"/>
              </a:defRPr>
            </a:lvl9pPr>
          </a:lstStyle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800" i="0" dirty="0">
                <a:solidFill>
                  <a:schemeClr val="tx1"/>
                </a:solidFill>
                <a:latin typeface="Tw Cen MT" panose="020B0602020104020603" pitchFamily="34" charset="0"/>
              </a:rPr>
              <a:t>Visualizes development of solo features in the WJD over time</a:t>
            </a: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.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x-axis: recording year (or decade).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y-axis: selected feature. 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Scatterplot with (polynomial) regression line.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Goodness-of-fit values: R</a:t>
            </a:r>
            <a:r>
              <a:rPr lang="en-GB" sz="2400" i="0" baseline="30000" dirty="0">
                <a:solidFill>
                  <a:schemeClr val="tx1"/>
                </a:solidFill>
                <a:latin typeface="Tw Cen MT" panose="020B0602020104020603" pitchFamily="34" charset="0"/>
              </a:rPr>
              <a:t>2</a:t>
            </a: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, p value, AIC.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With or without aggregation.</a:t>
            </a: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r>
              <a:rPr lang="en-GB" sz="2400" i="0" dirty="0">
                <a:solidFill>
                  <a:schemeClr val="tx1"/>
                </a:solidFill>
                <a:latin typeface="Tw Cen MT" panose="020B0602020104020603" pitchFamily="34" charset="0"/>
              </a:rPr>
              <a:t>Filtering, colouring, and presentations options.</a:t>
            </a: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1257300" lvl="2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857250" lvl="1" indent="-457200" algn="l" eaLnBrk="1" hangingPunct="1">
              <a:lnSpc>
                <a:spcPct val="110000"/>
              </a:lnSpc>
              <a:buFont typeface="Arial" pitchFamily="34" charset="0"/>
              <a:buChar char="•"/>
            </a:pPr>
            <a:endParaRPr lang="en-GB" sz="2400" i="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82232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Computational Musicology</a:t>
            </a:r>
            <a:endParaRPr lang="de-DE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Tw Cen MT" panose="020B0602020104020603" pitchFamily="34" charset="0"/>
              </a:rPr>
              <a:t>Advantages:</a:t>
            </a:r>
          </a:p>
          <a:p>
            <a:pPr lvl="1"/>
            <a:r>
              <a:rPr lang="en-GB" dirty="0">
                <a:latin typeface="Tw Cen MT" panose="020B0602020104020603" pitchFamily="34" charset="0"/>
              </a:rPr>
              <a:t>Facilitates collection and curation of big data sets (improved reliability).</a:t>
            </a:r>
          </a:p>
          <a:p>
            <a:pPr lvl="1"/>
            <a:r>
              <a:rPr lang="en-GB" dirty="0">
                <a:latin typeface="Tw Cen MT" panose="020B0602020104020603" pitchFamily="34" charset="0"/>
              </a:rPr>
              <a:t>Necessary to analyse musical big data set.</a:t>
            </a:r>
          </a:p>
          <a:p>
            <a:pPr lvl="1"/>
            <a:r>
              <a:rPr lang="en-GB" dirty="0">
                <a:latin typeface="Tw Cen MT" panose="020B0602020104020603" pitchFamily="34" charset="0"/>
              </a:rPr>
              <a:t>Acceleration of research processes.</a:t>
            </a:r>
          </a:p>
          <a:p>
            <a:pPr lvl="1"/>
            <a:r>
              <a:rPr lang="en-GB" dirty="0">
                <a:latin typeface="Tw Cen MT" panose="020B0602020104020603" pitchFamily="34" charset="0"/>
              </a:rPr>
              <a:t>Development and test of models.</a:t>
            </a:r>
          </a:p>
          <a:p>
            <a:pPr lvl="1"/>
            <a:r>
              <a:rPr lang="en-GB" dirty="0">
                <a:latin typeface="Tw Cen MT" panose="020B0602020104020603" pitchFamily="34" charset="0"/>
              </a:rPr>
              <a:t>Enables analysis pathways that are otherwise hard to obtain (e.g., timbre, intensity, intonation).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79312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Computational Musicology</a:t>
            </a:r>
            <a:endParaRPr lang="de-DE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Tw Cen MT" panose="020B0602020104020603" pitchFamily="34" charset="0"/>
              </a:rPr>
              <a:t>Issues:</a:t>
            </a:r>
          </a:p>
          <a:p>
            <a:pPr lvl="1"/>
            <a:r>
              <a:rPr lang="en-GB" dirty="0">
                <a:latin typeface="Tw Cen MT" panose="020B0602020104020603" pitchFamily="34" charset="0"/>
              </a:rPr>
              <a:t>Focus on quantitative methods.</a:t>
            </a:r>
          </a:p>
          <a:p>
            <a:pPr lvl="1"/>
            <a:r>
              <a:rPr lang="en-GB" dirty="0">
                <a:latin typeface="Tw Cen MT" panose="020B0602020104020603" pitchFamily="34" charset="0"/>
              </a:rPr>
              <a:t>Often a simplification and detailed definition of concepts is needed to suit them for computer-use (can also be an advantage!).</a:t>
            </a:r>
          </a:p>
          <a:p>
            <a:pPr lvl="1"/>
            <a:r>
              <a:rPr lang="en-GB" dirty="0">
                <a:latin typeface="Tw Cen MT" panose="020B0602020104020603" pitchFamily="34" charset="0"/>
              </a:rPr>
              <a:t>High entry threshold (extra knowledge in maths, computer science, stats, machine learning, signal procession required).</a:t>
            </a:r>
          </a:p>
          <a:p>
            <a:pPr lvl="1"/>
            <a:r>
              <a:rPr lang="en-GB" dirty="0">
                <a:latin typeface="Tw Cen MT" panose="020B0602020104020603" pitchFamily="34" charset="0"/>
              </a:rPr>
              <a:t>„Proving the obvious“ (but: „hindsight bias“).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48140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dirty="0"/>
              <a:t>Computational Musicology</a:t>
            </a:r>
            <a:endParaRPr lang="de-DE" sz="40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4038600" cy="284163"/>
          </a:xfrm>
        </p:spPr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Rechteck 5"/>
          <p:cNvSpPr/>
          <p:nvPr/>
        </p:nvSpPr>
        <p:spPr bwMode="auto">
          <a:xfrm>
            <a:off x="3635896" y="3717016"/>
            <a:ext cx="1800000" cy="432048"/>
          </a:xfrm>
          <a:prstGeom prst="rect">
            <a:avLst/>
          </a:prstGeom>
          <a:solidFill>
            <a:srgbClr val="00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i="0" dirty="0">
                <a:solidFill>
                  <a:schemeClr val="bg1"/>
                </a:solidFill>
                <a:latin typeface="Tw Cen MT" panose="020B0602020104020603" pitchFamily="34" charset="0"/>
              </a:rPr>
              <a:t>Music Analysis</a:t>
            </a: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w Cen MT" panose="020B0602020104020603" pitchFamily="34" charset="0"/>
            </a:endParaRPr>
          </a:p>
        </p:txBody>
      </p:sp>
      <p:sp>
        <p:nvSpPr>
          <p:cNvPr id="7" name="Rechteck 6"/>
          <p:cNvSpPr/>
          <p:nvPr/>
        </p:nvSpPr>
        <p:spPr bwMode="auto">
          <a:xfrm>
            <a:off x="3635896" y="4725160"/>
            <a:ext cx="1800000" cy="432000"/>
          </a:xfrm>
          <a:prstGeom prst="rect">
            <a:avLst/>
          </a:prstGeom>
          <a:solidFill>
            <a:srgbClr val="00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i="0" dirty="0" err="1">
                <a:solidFill>
                  <a:schemeClr val="bg1"/>
                </a:solidFill>
                <a:latin typeface="Tw Cen MT" panose="020B0602020104020603" pitchFamily="34" charset="0"/>
              </a:rPr>
              <a:t>Statistics</a:t>
            </a: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w Cen MT" panose="020B0602020104020603" pitchFamily="34" charset="0"/>
            </a:endParaRPr>
          </a:p>
        </p:txBody>
      </p:sp>
      <p:cxnSp>
        <p:nvCxnSpPr>
          <p:cNvPr id="14" name="Gerade Verbindung mit Pfeil 13"/>
          <p:cNvCxnSpPr>
            <a:stCxn id="6" idx="2"/>
            <a:endCxn id="7" idx="0"/>
          </p:cNvCxnSpPr>
          <p:nvPr/>
        </p:nvCxnSpPr>
        <p:spPr bwMode="auto">
          <a:xfrm>
            <a:off x="4535896" y="4149064"/>
            <a:ext cx="0" cy="57609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Rechteck 20"/>
          <p:cNvSpPr/>
          <p:nvPr/>
        </p:nvSpPr>
        <p:spPr bwMode="auto">
          <a:xfrm>
            <a:off x="3635896" y="2708920"/>
            <a:ext cx="1800000" cy="432000"/>
          </a:xfrm>
          <a:prstGeom prst="rect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w Cen MT" panose="020B0602020104020603" pitchFamily="34" charset="0"/>
              </a:rPr>
              <a:t>Score</a:t>
            </a:r>
          </a:p>
        </p:txBody>
      </p:sp>
      <p:sp>
        <p:nvSpPr>
          <p:cNvPr id="22" name="Rechteck 21"/>
          <p:cNvSpPr/>
          <p:nvPr/>
        </p:nvSpPr>
        <p:spPr bwMode="auto">
          <a:xfrm>
            <a:off x="5904250" y="1700808"/>
            <a:ext cx="1800000" cy="432000"/>
          </a:xfrm>
          <a:prstGeom prst="rect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w Cen MT" panose="020B0602020104020603" pitchFamily="34" charset="0"/>
              </a:rPr>
              <a:t>Audio</a:t>
            </a:r>
          </a:p>
        </p:txBody>
      </p:sp>
      <p:cxnSp>
        <p:nvCxnSpPr>
          <p:cNvPr id="37" name="Gewinkelte Verbindung 36"/>
          <p:cNvCxnSpPr>
            <a:stCxn id="84" idx="2"/>
            <a:endCxn id="6" idx="3"/>
          </p:cNvCxnSpPr>
          <p:nvPr/>
        </p:nvCxnSpPr>
        <p:spPr bwMode="auto">
          <a:xfrm rot="5400000">
            <a:off x="5724037" y="2852827"/>
            <a:ext cx="792072" cy="1368354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Gewinkelte Verbindung 45"/>
          <p:cNvCxnSpPr>
            <a:stCxn id="84" idx="2"/>
            <a:endCxn id="7" idx="3"/>
          </p:cNvCxnSpPr>
          <p:nvPr/>
        </p:nvCxnSpPr>
        <p:spPr bwMode="auto">
          <a:xfrm rot="5400000">
            <a:off x="5219977" y="3356887"/>
            <a:ext cx="1800192" cy="1368354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0" name="Rechteck 59"/>
          <p:cNvSpPr/>
          <p:nvPr/>
        </p:nvSpPr>
        <p:spPr bwMode="auto">
          <a:xfrm>
            <a:off x="1331640" y="2708920"/>
            <a:ext cx="1800000" cy="432000"/>
          </a:xfrm>
          <a:prstGeom prst="rect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w Cen MT" panose="020B0602020104020603" pitchFamily="34" charset="0"/>
              </a:rPr>
              <a:t>Metadata</a:t>
            </a: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w Cen MT" panose="020B0602020104020603" pitchFamily="34" charset="0"/>
            </a:endParaRPr>
          </a:p>
        </p:txBody>
      </p:sp>
      <p:sp>
        <p:nvSpPr>
          <p:cNvPr id="84" name="Rechteck 83"/>
          <p:cNvSpPr/>
          <p:nvPr/>
        </p:nvSpPr>
        <p:spPr bwMode="auto">
          <a:xfrm>
            <a:off x="5904250" y="2708920"/>
            <a:ext cx="1800000" cy="432048"/>
          </a:xfrm>
          <a:prstGeom prst="rect">
            <a:avLst/>
          </a:prstGeom>
          <a:solidFill>
            <a:srgbClr val="00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i="0" dirty="0">
                <a:solidFill>
                  <a:schemeClr val="bg1"/>
                </a:solidFill>
                <a:latin typeface="Tw Cen MT" panose="020B0602020104020603" pitchFamily="34" charset="0"/>
              </a:rPr>
              <a:t>Sound Analysis</a:t>
            </a: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w Cen MT" panose="020B0602020104020603" pitchFamily="34" charset="0"/>
            </a:endParaRPr>
          </a:p>
        </p:txBody>
      </p:sp>
      <p:sp>
        <p:nvSpPr>
          <p:cNvPr id="85" name="Rechteck 84"/>
          <p:cNvSpPr/>
          <p:nvPr/>
        </p:nvSpPr>
        <p:spPr bwMode="auto">
          <a:xfrm>
            <a:off x="3635896" y="5733256"/>
            <a:ext cx="1800000" cy="432048"/>
          </a:xfrm>
          <a:prstGeom prst="rect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i="0" dirty="0" err="1">
                <a:solidFill>
                  <a:schemeClr val="bg1"/>
                </a:solidFill>
                <a:latin typeface="Tw Cen MT" panose="020B0602020104020603" pitchFamily="34" charset="0"/>
              </a:rPr>
              <a:t>Results</a:t>
            </a: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w Cen MT" panose="020B0602020104020603" pitchFamily="34" charset="0"/>
            </a:endParaRPr>
          </a:p>
        </p:txBody>
      </p:sp>
      <p:cxnSp>
        <p:nvCxnSpPr>
          <p:cNvPr id="86" name="Gerade Verbindung mit Pfeil 85"/>
          <p:cNvCxnSpPr>
            <a:stCxn id="7" idx="2"/>
            <a:endCxn id="85" idx="0"/>
          </p:cNvCxnSpPr>
          <p:nvPr/>
        </p:nvCxnSpPr>
        <p:spPr bwMode="auto">
          <a:xfrm>
            <a:off x="4535896" y="5157160"/>
            <a:ext cx="0" cy="57609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" name="Gerade Verbindung mit Pfeil 99"/>
          <p:cNvCxnSpPr>
            <a:stCxn id="21" idx="2"/>
            <a:endCxn id="6" idx="0"/>
          </p:cNvCxnSpPr>
          <p:nvPr/>
        </p:nvCxnSpPr>
        <p:spPr bwMode="auto">
          <a:xfrm>
            <a:off x="4535896" y="3140920"/>
            <a:ext cx="0" cy="57609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5" name="Gewinkelte Verbindung 104"/>
          <p:cNvCxnSpPr>
            <a:stCxn id="60" idx="2"/>
            <a:endCxn id="6" idx="1"/>
          </p:cNvCxnSpPr>
          <p:nvPr/>
        </p:nvCxnSpPr>
        <p:spPr bwMode="auto">
          <a:xfrm rot="16200000" flipH="1">
            <a:off x="2537708" y="2834852"/>
            <a:ext cx="792120" cy="1404256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1" name="Gerade Verbindung mit Pfeil 110"/>
          <p:cNvCxnSpPr>
            <a:stCxn id="22" idx="2"/>
            <a:endCxn id="84" idx="0"/>
          </p:cNvCxnSpPr>
          <p:nvPr/>
        </p:nvCxnSpPr>
        <p:spPr bwMode="auto">
          <a:xfrm>
            <a:off x="6804250" y="2132808"/>
            <a:ext cx="0" cy="576112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6" name="Gerade Verbindung mit Pfeil 115"/>
          <p:cNvCxnSpPr>
            <a:stCxn id="84" idx="1"/>
            <a:endCxn id="21" idx="3"/>
          </p:cNvCxnSpPr>
          <p:nvPr/>
        </p:nvCxnSpPr>
        <p:spPr bwMode="auto">
          <a:xfrm flipH="1" flipV="1">
            <a:off x="5435896" y="2924920"/>
            <a:ext cx="468354" cy="2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9" name="Gewinkelte Verbindung 118"/>
          <p:cNvCxnSpPr>
            <a:stCxn id="60" idx="2"/>
            <a:endCxn id="7" idx="1"/>
          </p:cNvCxnSpPr>
          <p:nvPr/>
        </p:nvCxnSpPr>
        <p:spPr bwMode="auto">
          <a:xfrm rot="16200000" flipH="1">
            <a:off x="2033648" y="3338912"/>
            <a:ext cx="1800240" cy="1404256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" name="Rechteck 19"/>
          <p:cNvSpPr/>
          <p:nvPr/>
        </p:nvSpPr>
        <p:spPr bwMode="auto">
          <a:xfrm>
            <a:off x="3635896" y="1700808"/>
            <a:ext cx="1800000" cy="432048"/>
          </a:xfrm>
          <a:prstGeom prst="rect">
            <a:avLst/>
          </a:prstGeom>
          <a:solidFill>
            <a:srgbClr val="00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i="0" dirty="0" err="1">
                <a:solidFill>
                  <a:schemeClr val="bg1"/>
                </a:solidFill>
                <a:latin typeface="Tw Cen MT" panose="020B0602020104020603" pitchFamily="34" charset="0"/>
              </a:rPr>
              <a:t>Transcriptions</a:t>
            </a: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w Cen MT" panose="020B0602020104020603" pitchFamily="34" charset="0"/>
            </a:endParaRPr>
          </a:p>
        </p:txBody>
      </p:sp>
      <p:cxnSp>
        <p:nvCxnSpPr>
          <p:cNvPr id="23" name="Gerade Verbindung mit Pfeil 22"/>
          <p:cNvCxnSpPr>
            <a:stCxn id="20" idx="2"/>
            <a:endCxn id="21" idx="0"/>
          </p:cNvCxnSpPr>
          <p:nvPr/>
        </p:nvCxnSpPr>
        <p:spPr bwMode="auto">
          <a:xfrm>
            <a:off x="4535896" y="2132856"/>
            <a:ext cx="0" cy="57606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Gerade Verbindung mit Pfeil 23"/>
          <p:cNvCxnSpPr>
            <a:stCxn id="22" idx="1"/>
            <a:endCxn id="20" idx="3"/>
          </p:cNvCxnSpPr>
          <p:nvPr/>
        </p:nvCxnSpPr>
        <p:spPr bwMode="auto">
          <a:xfrm flipH="1">
            <a:off x="5435896" y="1916808"/>
            <a:ext cx="468354" cy="2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14774116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0" y="2420888"/>
            <a:ext cx="7772400" cy="2016224"/>
          </a:xfrm>
        </p:spPr>
        <p:txBody>
          <a:bodyPr/>
          <a:lstStyle/>
          <a:p>
            <a:r>
              <a:rPr lang="de-DE" dirty="0"/>
              <a:t>Jazzomat Research Project &amp;</a:t>
            </a:r>
            <a:br>
              <a:rPr lang="de-DE" dirty="0"/>
            </a:br>
            <a:r>
              <a:rPr lang="de-DE" dirty="0"/>
              <a:t>Weimar Jazz Database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158119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532800"/>
            <a:ext cx="8351837" cy="1066800"/>
          </a:xfrm>
        </p:spPr>
        <p:txBody>
          <a:bodyPr/>
          <a:lstStyle/>
          <a:p>
            <a:pPr indent="-514350" eaLnBrk="1" hangingPunct="1"/>
            <a:r>
              <a:rPr lang="en-GB" sz="4000" dirty="0"/>
              <a:t>The </a:t>
            </a:r>
            <a:r>
              <a:rPr lang="en-GB" sz="4000" dirty="0" err="1"/>
              <a:t>Jazzomat</a:t>
            </a:r>
            <a:r>
              <a:rPr lang="en-GB" sz="4000" i="1" dirty="0"/>
              <a:t> </a:t>
            </a:r>
            <a:r>
              <a:rPr lang="en-GB" sz="4000" dirty="0"/>
              <a:t>Research Project</a:t>
            </a: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827584" y="1828800"/>
            <a:ext cx="7488238" cy="42092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Trebuchet MS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GB" sz="2400" i="0" dirty="0">
                <a:solidFill>
                  <a:srgbClr val="DDDDDD"/>
                </a:solidFill>
                <a:latin typeface="Tw Cen MT" panose="020B0602020104020603" pitchFamily="34" charset="0"/>
              </a:rPr>
              <a:t>Compiling the </a:t>
            </a:r>
            <a:r>
              <a:rPr lang="en-GB" sz="2400" i="0" dirty="0">
                <a:solidFill>
                  <a:srgbClr val="FF6600"/>
                </a:solidFill>
                <a:latin typeface="Tw Cen MT" panose="020B0602020104020603" pitchFamily="34" charset="0"/>
              </a:rPr>
              <a:t>Weimar Jazz Database </a:t>
            </a:r>
            <a:r>
              <a:rPr lang="en-GB" sz="2400" i="0" dirty="0">
                <a:solidFill>
                  <a:srgbClr val="DDDDDD"/>
                </a:solidFill>
                <a:latin typeface="Tw Cen MT" panose="020B0602020104020603" pitchFamily="34" charset="0"/>
              </a:rPr>
              <a:t>with 456 high-quality monophonic jazz solo transcriptions.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i="0" dirty="0">
                <a:solidFill>
                  <a:srgbClr val="DDDDDD"/>
                </a:solidFill>
                <a:latin typeface="Tw Cen MT" panose="020B0602020104020603" pitchFamily="34" charset="0"/>
              </a:rPr>
              <a:t>Developing analysis tools (</a:t>
            </a:r>
            <a:r>
              <a:rPr lang="en-GB" sz="2400" i="0" dirty="0" err="1">
                <a:solidFill>
                  <a:srgbClr val="FF6600"/>
                </a:solidFill>
                <a:latin typeface="Tw Cen MT" panose="020B0602020104020603" pitchFamily="34" charset="0"/>
              </a:rPr>
              <a:t>MeloSpySuite</a:t>
            </a:r>
            <a:r>
              <a:rPr lang="en-GB" sz="2400" i="0" dirty="0">
                <a:solidFill>
                  <a:srgbClr val="FF6600"/>
                </a:solidFill>
                <a:latin typeface="Tw Cen MT" panose="020B0602020104020603" pitchFamily="34" charset="0"/>
              </a:rPr>
              <a:t>, </a:t>
            </a:r>
            <a:r>
              <a:rPr lang="en-GB" sz="2400" i="0" dirty="0" err="1">
                <a:solidFill>
                  <a:srgbClr val="FF6600"/>
                </a:solidFill>
                <a:latin typeface="Tw Cen MT" panose="020B0602020104020603" pitchFamily="34" charset="0"/>
              </a:rPr>
              <a:t>MeloSpyGUI</a:t>
            </a:r>
            <a:r>
              <a:rPr lang="en-GB" sz="2400" i="0" dirty="0">
                <a:solidFill>
                  <a:srgbClr val="DDDDDD"/>
                </a:solidFill>
                <a:latin typeface="Tw Cen MT" panose="020B0602020104020603" pitchFamily="34" charset="0"/>
              </a:rPr>
              <a:t>):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Feature extraction, visualization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Pattern search and  </a:t>
            </a:r>
            <a:r>
              <a:rPr lang="en-GB" i="0" dirty="0" err="1">
                <a:solidFill>
                  <a:srgbClr val="DDDDDD"/>
                </a:solidFill>
                <a:latin typeface="Tw Cen MT" panose="020B0602020104020603" pitchFamily="34" charset="0"/>
              </a:rPr>
              <a:t>paatern</a:t>
            </a: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 mining.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Data import/-export</a:t>
            </a:r>
            <a:endParaRPr lang="en-GB" sz="2400" i="0" dirty="0">
              <a:solidFill>
                <a:srgbClr val="DDDDDD"/>
              </a:solidFill>
              <a:latin typeface="Tw Cen MT" panose="020B06020201040206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i="0" dirty="0">
                <a:solidFill>
                  <a:srgbClr val="DDDDDD"/>
                </a:solidFill>
                <a:latin typeface="Tw Cen MT" panose="020B0602020104020603" pitchFamily="34" charset="0"/>
              </a:rPr>
              <a:t>Research focus:</a:t>
            </a:r>
          </a:p>
          <a:p>
            <a:pPr marL="914400" lvl="1" indent="-5143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Jazz research, jazz history, </a:t>
            </a:r>
            <a:r>
              <a:rPr lang="en-GB" i="0" dirty="0" err="1">
                <a:solidFill>
                  <a:srgbClr val="DDDDDD"/>
                </a:solidFill>
                <a:latin typeface="Tw Cen MT" panose="020B0602020104020603" pitchFamily="34" charset="0"/>
              </a:rPr>
              <a:t>stylometrics</a:t>
            </a: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.</a:t>
            </a:r>
          </a:p>
          <a:p>
            <a:pPr marL="914400" lvl="1" indent="-5143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Psychology musical creative processes.</a:t>
            </a:r>
          </a:p>
          <a:p>
            <a:pPr marL="914400" lvl="1" indent="-5143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Music informatics, statistical music analysis, MIR.</a:t>
            </a:r>
          </a:p>
          <a:p>
            <a:pPr marL="914400" lvl="1" indent="-5143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i="0" dirty="0">
                <a:solidFill>
                  <a:srgbClr val="DDDDDD"/>
                </a:solidFill>
                <a:latin typeface="Tw Cen MT" panose="020B0602020104020603" pitchFamily="34" charset="0"/>
              </a:rPr>
              <a:t>Jazz pedagogy, jazz theory, didactics of improvisation.</a:t>
            </a:r>
            <a:endParaRPr lang="en-GB" sz="2400" i="0" dirty="0">
              <a:solidFill>
                <a:srgbClr val="DDDDDD"/>
              </a:solidFill>
              <a:latin typeface="Tw Cen MT" panose="020B0602020104020603" pitchFamily="34" charset="0"/>
            </a:endParaRPr>
          </a:p>
          <a:p>
            <a:pPr algn="l">
              <a:lnSpc>
                <a:spcPct val="110000"/>
              </a:lnSpc>
            </a:pPr>
            <a:r>
              <a:rPr lang="en-GB" sz="1100" i="0" dirty="0">
                <a:solidFill>
                  <a:srgbClr val="DDDDDD"/>
                </a:solidFill>
                <a:latin typeface="Tw Cen MT" panose="020B0602020104020603" pitchFamily="34" charset="0"/>
              </a:rPr>
              <a:t>DFG-</a:t>
            </a:r>
            <a:r>
              <a:rPr lang="en-GB" sz="1100" i="0" dirty="0" err="1">
                <a:solidFill>
                  <a:srgbClr val="DDDDDD"/>
                </a:solidFill>
                <a:latin typeface="Tw Cen MT" panose="020B0602020104020603" pitchFamily="34" charset="0"/>
              </a:rPr>
              <a:t>Forschungsprojekt</a:t>
            </a:r>
            <a:r>
              <a:rPr lang="en-GB" sz="1100" i="0" dirty="0">
                <a:solidFill>
                  <a:srgbClr val="DDDDDD"/>
                </a:solidFill>
                <a:latin typeface="Tw Cen MT" panose="020B0602020104020603" pitchFamily="34" charset="0"/>
              </a:rPr>
              <a:t> (12/2012 bis 4/2017)</a:t>
            </a:r>
          </a:p>
          <a:p>
            <a:pPr marL="0" algn="l">
              <a:lnSpc>
                <a:spcPct val="110000"/>
              </a:lnSpc>
            </a:pPr>
            <a:r>
              <a:rPr lang="en-GB" sz="1100" dirty="0" err="1">
                <a:solidFill>
                  <a:srgbClr val="FF6600"/>
                </a:solidFill>
                <a:latin typeface="Tw Cen MT" panose="020B0602020104020603" pitchFamily="34" charset="0"/>
              </a:rPr>
              <a:t>Melodisch-rhythmische</a:t>
            </a:r>
            <a:r>
              <a:rPr lang="en-GB" sz="1100" dirty="0">
                <a:solidFill>
                  <a:srgbClr val="FF6600"/>
                </a:solidFill>
                <a:latin typeface="Tw Cen MT" panose="020B0602020104020603" pitchFamily="34" charset="0"/>
              </a:rPr>
              <a:t> </a:t>
            </a:r>
            <a:r>
              <a:rPr lang="en-GB" sz="1100" dirty="0" err="1">
                <a:solidFill>
                  <a:srgbClr val="FF6600"/>
                </a:solidFill>
                <a:latin typeface="Tw Cen MT" panose="020B0602020104020603" pitchFamily="34" charset="0"/>
              </a:rPr>
              <a:t>Gestaltung</a:t>
            </a:r>
            <a:r>
              <a:rPr lang="en-GB" sz="1100" dirty="0">
                <a:solidFill>
                  <a:srgbClr val="FF6600"/>
                </a:solidFill>
                <a:latin typeface="Tw Cen MT" panose="020B0602020104020603" pitchFamily="34" charset="0"/>
              </a:rPr>
              <a:t> von </a:t>
            </a:r>
            <a:r>
              <a:rPr lang="en-GB" sz="1100" dirty="0" err="1">
                <a:solidFill>
                  <a:srgbClr val="FF6600"/>
                </a:solidFill>
                <a:latin typeface="Tw Cen MT" panose="020B0602020104020603" pitchFamily="34" charset="0"/>
              </a:rPr>
              <a:t>Jazzimprovisationen</a:t>
            </a:r>
            <a:r>
              <a:rPr lang="en-GB" sz="1100" dirty="0">
                <a:solidFill>
                  <a:srgbClr val="FF6600"/>
                </a:solidFill>
                <a:latin typeface="Tw Cen MT" panose="020B0602020104020603" pitchFamily="34" charset="0"/>
              </a:rPr>
              <a:t>. </a:t>
            </a:r>
            <a:r>
              <a:rPr lang="en-GB" sz="1100" dirty="0" err="1">
                <a:solidFill>
                  <a:srgbClr val="FF6600"/>
                </a:solidFill>
                <a:latin typeface="Tw Cen MT" panose="020B0602020104020603" pitchFamily="34" charset="0"/>
              </a:rPr>
              <a:t>Rechnerbasierte</a:t>
            </a:r>
            <a:r>
              <a:rPr lang="en-GB" sz="1100" dirty="0">
                <a:solidFill>
                  <a:srgbClr val="FF6600"/>
                </a:solidFill>
                <a:latin typeface="Tw Cen MT" panose="020B0602020104020603" pitchFamily="34" charset="0"/>
              </a:rPr>
              <a:t> </a:t>
            </a:r>
            <a:r>
              <a:rPr lang="en-GB" sz="1100" dirty="0" err="1">
                <a:solidFill>
                  <a:srgbClr val="FF6600"/>
                </a:solidFill>
                <a:latin typeface="Tw Cen MT" panose="020B0602020104020603" pitchFamily="34" charset="0"/>
              </a:rPr>
              <a:t>Musikanalyse</a:t>
            </a:r>
            <a:r>
              <a:rPr lang="en-GB" sz="1100" dirty="0">
                <a:solidFill>
                  <a:srgbClr val="FF6600"/>
                </a:solidFill>
                <a:latin typeface="Tw Cen MT" panose="020B0602020104020603" pitchFamily="34" charset="0"/>
              </a:rPr>
              <a:t> </a:t>
            </a:r>
            <a:r>
              <a:rPr lang="en-GB" sz="1100" dirty="0" err="1">
                <a:solidFill>
                  <a:srgbClr val="FF6600"/>
                </a:solidFill>
                <a:latin typeface="Tw Cen MT" panose="020B0602020104020603" pitchFamily="34" charset="0"/>
              </a:rPr>
              <a:t>einstimmiger</a:t>
            </a:r>
            <a:r>
              <a:rPr lang="en-GB" sz="1100" dirty="0">
                <a:solidFill>
                  <a:srgbClr val="FF6600"/>
                </a:solidFill>
                <a:latin typeface="Tw Cen MT" panose="020B0602020104020603" pitchFamily="34" charset="0"/>
              </a:rPr>
              <a:t> </a:t>
            </a:r>
            <a:r>
              <a:rPr lang="en-GB" sz="1100" dirty="0" err="1">
                <a:solidFill>
                  <a:srgbClr val="FF6600"/>
                </a:solidFill>
                <a:latin typeface="Tw Cen MT" panose="020B0602020104020603" pitchFamily="34" charset="0"/>
              </a:rPr>
              <a:t>Jazzsoli</a:t>
            </a:r>
            <a:r>
              <a:rPr lang="en-GB" sz="1100" dirty="0">
                <a:solidFill>
                  <a:srgbClr val="FF6600"/>
                </a:solidFill>
                <a:latin typeface="Tw Cen MT" panose="020B0602020104020603" pitchFamily="34" charset="0"/>
              </a:rPr>
              <a:t> </a:t>
            </a:r>
          </a:p>
        </p:txBody>
      </p:sp>
      <p:pic>
        <p:nvPicPr>
          <p:cNvPr id="6" name="Picture 2" descr="df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0" y="548680"/>
            <a:ext cx="1439863" cy="73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323301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Simple Silver">
  <a:themeElements>
    <a:clrScheme name="Simple Silver 5">
      <a:dk1>
        <a:srgbClr val="5F5F5F"/>
      </a:dk1>
      <a:lt1>
        <a:srgbClr val="DDDDDD"/>
      </a:lt1>
      <a:dk2>
        <a:srgbClr val="000000"/>
      </a:dk2>
      <a:lt2>
        <a:srgbClr val="5F5F5F"/>
      </a:lt2>
      <a:accent1>
        <a:srgbClr val="B2B2B2"/>
      </a:accent1>
      <a:accent2>
        <a:srgbClr val="808080"/>
      </a:accent2>
      <a:accent3>
        <a:srgbClr val="AAAAAA"/>
      </a:accent3>
      <a:accent4>
        <a:srgbClr val="BDBDBD"/>
      </a:accent4>
      <a:accent5>
        <a:srgbClr val="D5D5D5"/>
      </a:accent5>
      <a:accent6>
        <a:srgbClr val="737373"/>
      </a:accent6>
      <a:hlink>
        <a:srgbClr val="B2B2B2"/>
      </a:hlink>
      <a:folHlink>
        <a:srgbClr val="777777"/>
      </a:folHlink>
    </a:clrScheme>
    <a:fontScheme name="Simple Silver">
      <a:majorFont>
        <a:latin typeface="JazzText"/>
        <a:ea typeface=""/>
        <a:cs typeface=""/>
      </a:majorFont>
      <a:minorFont>
        <a:latin typeface="Trebuchet M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000" b="0" i="1" u="none" strike="noStrike" cap="none" normalizeH="0" baseline="0" smtClean="0">
            <a:ln>
              <a:noFill/>
            </a:ln>
            <a:solidFill>
              <a:srgbClr val="CCCCFF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000" b="0" i="1" u="none" strike="noStrike" cap="none" normalizeH="0" baseline="0" smtClean="0">
            <a:ln>
              <a:noFill/>
            </a:ln>
            <a:solidFill>
              <a:srgbClr val="CCCCFF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imple Silver 1">
        <a:dk1>
          <a:srgbClr val="00458A"/>
        </a:dk1>
        <a:lt1>
          <a:srgbClr val="D7D6AE"/>
        </a:lt1>
        <a:dk2>
          <a:srgbClr val="000066"/>
        </a:dk2>
        <a:lt2>
          <a:srgbClr val="006666"/>
        </a:lt2>
        <a:accent1>
          <a:srgbClr val="007A77"/>
        </a:accent1>
        <a:accent2>
          <a:srgbClr val="005856"/>
        </a:accent2>
        <a:accent3>
          <a:srgbClr val="AAAAB8"/>
        </a:accent3>
        <a:accent4>
          <a:srgbClr val="B7B794"/>
        </a:accent4>
        <a:accent5>
          <a:srgbClr val="AABEBD"/>
        </a:accent5>
        <a:accent6>
          <a:srgbClr val="004F4D"/>
        </a:accent6>
        <a:hlink>
          <a:srgbClr val="A8A884"/>
        </a:hlink>
        <a:folHlink>
          <a:srgbClr val="867E5E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imple Silver 2">
        <a:dk1>
          <a:srgbClr val="000066"/>
        </a:dk1>
        <a:lt1>
          <a:srgbClr val="FFFFFF"/>
        </a:lt1>
        <a:dk2>
          <a:srgbClr val="660066"/>
        </a:dk2>
        <a:lt2>
          <a:srgbClr val="FFFFCC"/>
        </a:lt2>
        <a:accent1>
          <a:srgbClr val="666699"/>
        </a:accent1>
        <a:accent2>
          <a:srgbClr val="000099"/>
        </a:accent2>
        <a:accent3>
          <a:srgbClr val="FFFFFF"/>
        </a:accent3>
        <a:accent4>
          <a:srgbClr val="000056"/>
        </a:accent4>
        <a:accent5>
          <a:srgbClr val="B8B8CA"/>
        </a:accent5>
        <a:accent6>
          <a:srgbClr val="00008A"/>
        </a:accent6>
        <a:hlink>
          <a:srgbClr val="006666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mple Silver 3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B2B2B2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5D5D5"/>
        </a:accent5>
        <a:accent6>
          <a:srgbClr val="737373"/>
        </a:accent6>
        <a:hlink>
          <a:srgbClr val="969696"/>
        </a:hlink>
        <a:folHlink>
          <a:srgbClr val="4D4D4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mple Silver 4">
        <a:dk1>
          <a:srgbClr val="003300"/>
        </a:dk1>
        <a:lt1>
          <a:srgbClr val="DBD0B9"/>
        </a:lt1>
        <a:dk2>
          <a:srgbClr val="09472B"/>
        </a:dk2>
        <a:lt2>
          <a:srgbClr val="A38955"/>
        </a:lt2>
        <a:accent1>
          <a:srgbClr val="B8A378"/>
        </a:accent1>
        <a:accent2>
          <a:srgbClr val="8E774A"/>
        </a:accent2>
        <a:accent3>
          <a:srgbClr val="AAB1AC"/>
        </a:accent3>
        <a:accent4>
          <a:srgbClr val="BBB19E"/>
        </a:accent4>
        <a:accent5>
          <a:srgbClr val="D8CEBE"/>
        </a:accent5>
        <a:accent6>
          <a:srgbClr val="806B42"/>
        </a:accent6>
        <a:hlink>
          <a:srgbClr val="A7A743"/>
        </a:hlink>
        <a:folHlink>
          <a:srgbClr val="91977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imple Silver 5">
        <a:dk1>
          <a:srgbClr val="5F5F5F"/>
        </a:dk1>
        <a:lt1>
          <a:srgbClr val="DDDDDD"/>
        </a:lt1>
        <a:dk2>
          <a:srgbClr val="000000"/>
        </a:dk2>
        <a:lt2>
          <a:srgbClr val="5F5F5F"/>
        </a:lt2>
        <a:accent1>
          <a:srgbClr val="B2B2B2"/>
        </a:accent1>
        <a:accent2>
          <a:srgbClr val="808080"/>
        </a:accent2>
        <a:accent3>
          <a:srgbClr val="AAAAAA"/>
        </a:accent3>
        <a:accent4>
          <a:srgbClr val="BDBDBD"/>
        </a:accent4>
        <a:accent5>
          <a:srgbClr val="D5D5D5"/>
        </a:accent5>
        <a:accent6>
          <a:srgbClr val="737373"/>
        </a:accent6>
        <a:hlink>
          <a:srgbClr val="B2B2B2"/>
        </a:hlink>
        <a:folHlink>
          <a:srgbClr val="777777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1471</Words>
  <Application>Microsoft Office PowerPoint</Application>
  <PresentationFormat>Bildschirmpräsentation (4:3)</PresentationFormat>
  <Paragraphs>293</Paragraphs>
  <Slides>49</Slides>
  <Notes>6</Notes>
  <HiddenSlides>4</HiddenSlides>
  <MMClips>13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49</vt:i4>
      </vt:variant>
    </vt:vector>
  </HeadingPairs>
  <TitlesOfParts>
    <vt:vector size="55" baseType="lpstr">
      <vt:lpstr>Arial</vt:lpstr>
      <vt:lpstr>JazzText</vt:lpstr>
      <vt:lpstr>Times New Roman</vt:lpstr>
      <vt:lpstr>Trebuchet MS</vt:lpstr>
      <vt:lpstr>Tw Cen MT</vt:lpstr>
      <vt:lpstr>Simple Silver</vt:lpstr>
      <vt:lpstr>Dig That Lick Digital Jazz Research</vt:lpstr>
      <vt:lpstr>Agenda</vt:lpstr>
      <vt:lpstr>Computational Musicology</vt:lpstr>
      <vt:lpstr>Computational Musicology</vt:lpstr>
      <vt:lpstr>Computational Musicology</vt:lpstr>
      <vt:lpstr>Computational Musicology</vt:lpstr>
      <vt:lpstr>Computational Musicology</vt:lpstr>
      <vt:lpstr>Jazzomat Research Project &amp; Weimar Jazz Database</vt:lpstr>
      <vt:lpstr>The Jazzomat Research Project</vt:lpstr>
      <vt:lpstr>Studies</vt:lpstr>
      <vt:lpstr>Transcriptions</vt:lpstr>
      <vt:lpstr>Transcriptions: Practice</vt:lpstr>
      <vt:lpstr>Klanggestaltung/Sound</vt:lpstr>
      <vt:lpstr>Acoustical Annotations</vt:lpstr>
      <vt:lpstr>Jazz Karaoke with Charlie</vt:lpstr>
      <vt:lpstr>Weimar Jazz Database (WJD)</vt:lpstr>
      <vt:lpstr> Distribution by Time</vt:lpstr>
      <vt:lpstr>Tempo Distribution</vt:lpstr>
      <vt:lpstr>Assorted Examples</vt:lpstr>
      <vt:lpstr>Example: Swing Ratio</vt:lpstr>
      <vt:lpstr>Example: Intonation</vt:lpstr>
      <vt:lpstr>Excursion: Features</vt:lpstr>
      <vt:lpstr>Excursion: Transformations</vt:lpstr>
      <vt:lpstr>Example: Interval Distribution</vt:lpstr>
      <vt:lpstr>intervallverteilung</vt:lpstr>
      <vt:lpstr>Example: Miles vs. Trane</vt:lpstr>
      <vt:lpstr>Example: So What (pc, bass)</vt:lpstr>
      <vt:lpstr>Ideational Flow Model</vt:lpstr>
      <vt:lpstr>Ideenflussmodell</vt:lpstr>
      <vt:lpstr>Midlevel Analysis</vt:lpstr>
      <vt:lpstr>Midlevel Analysis</vt:lpstr>
      <vt:lpstr>MLA: Example Sonny Rollins: Blue Seven</vt:lpstr>
      <vt:lpstr>PowerPoint-Präsentation</vt:lpstr>
      <vt:lpstr>MLU: Distribution</vt:lpstr>
      <vt:lpstr>MLA: MLU Multitude</vt:lpstr>
      <vt:lpstr>Patterns in Jazz</vt:lpstr>
      <vt:lpstr>Patterns: Example</vt:lpstr>
      <vt:lpstr>Example: Pattern partition (Charlie Parker, Koko)</vt:lpstr>
      <vt:lpstr>Ideational Flow Model</vt:lpstr>
      <vt:lpstr>Conclusion &amp; Outlook</vt:lpstr>
      <vt:lpstr>Conclusion</vt:lpstr>
      <vt:lpstr>Outlook</vt:lpstr>
      <vt:lpstr>Outlook: A Grammar for Jazz Solos</vt:lpstr>
      <vt:lpstr>Outlook:  Automated Solo Generation</vt:lpstr>
      <vt:lpstr>Outlook:  Automated Solo Generation</vt:lpstr>
      <vt:lpstr>PowerPoint-Präsentation</vt:lpstr>
      <vt:lpstr>Part III: Hands on</vt:lpstr>
      <vt:lpstr>Hands-on</vt:lpstr>
      <vt:lpstr>Feature History Explorer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klaus</dc:creator>
  <cp:lastModifiedBy>Klaus Frieler</cp:lastModifiedBy>
  <cp:revision>906</cp:revision>
  <dcterms:created xsi:type="dcterms:W3CDTF">2006-08-10T17:42:32Z</dcterms:created>
  <dcterms:modified xsi:type="dcterms:W3CDTF">2019-04-27T15:04:18Z</dcterms:modified>
</cp:coreProperties>
</file>

<file path=docProps/thumbnail.jpeg>
</file>